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36"/>
  </p:notesMasterIdLst>
  <p:handoutMasterIdLst>
    <p:handoutMasterId r:id="rId37"/>
  </p:handoutMasterIdLst>
  <p:sldIdLst>
    <p:sldId id="365" r:id="rId2"/>
    <p:sldId id="367" r:id="rId3"/>
    <p:sldId id="344" r:id="rId4"/>
    <p:sldId id="368" r:id="rId5"/>
    <p:sldId id="366" r:id="rId6"/>
    <p:sldId id="369" r:id="rId7"/>
    <p:sldId id="330" r:id="rId8"/>
    <p:sldId id="332" r:id="rId9"/>
    <p:sldId id="370" r:id="rId10"/>
    <p:sldId id="364" r:id="rId11"/>
    <p:sldId id="338" r:id="rId12"/>
    <p:sldId id="350" r:id="rId13"/>
    <p:sldId id="308" r:id="rId14"/>
    <p:sldId id="334" r:id="rId15"/>
    <p:sldId id="371" r:id="rId16"/>
    <p:sldId id="347" r:id="rId17"/>
    <p:sldId id="348" r:id="rId18"/>
    <p:sldId id="300" r:id="rId19"/>
    <p:sldId id="376" r:id="rId20"/>
    <p:sldId id="343" r:id="rId21"/>
    <p:sldId id="305" r:id="rId22"/>
    <p:sldId id="281" r:id="rId23"/>
    <p:sldId id="357" r:id="rId24"/>
    <p:sldId id="356" r:id="rId25"/>
    <p:sldId id="304" r:id="rId26"/>
    <p:sldId id="372" r:id="rId27"/>
    <p:sldId id="319" r:id="rId28"/>
    <p:sldId id="358" r:id="rId29"/>
    <p:sldId id="275" r:id="rId30"/>
    <p:sldId id="374" r:id="rId31"/>
    <p:sldId id="377" r:id="rId32"/>
    <p:sldId id="375" r:id="rId33"/>
    <p:sldId id="373" r:id="rId34"/>
    <p:sldId id="267" r:id="rId35"/>
  </p:sldIdLst>
  <p:sldSz cx="9144000" cy="6858000" type="screen4x3"/>
  <p:notesSz cx="9926638" cy="67976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009644"/>
    <a:srgbClr val="00823B"/>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2" autoAdjust="0"/>
    <p:restoredTop sz="92276" autoAdjust="0"/>
  </p:normalViewPr>
  <p:slideViewPr>
    <p:cSldViewPr>
      <p:cViewPr varScale="1">
        <p:scale>
          <a:sx n="45" d="100"/>
          <a:sy n="45" d="100"/>
        </p:scale>
        <p:origin x="1238" y="43"/>
      </p:cViewPr>
      <p:guideLst>
        <p:guide orient="horz" pos="2160"/>
        <p:guide pos="2880"/>
      </p:guideLst>
    </p:cSldViewPr>
  </p:slideViewPr>
  <p:outlineViewPr>
    <p:cViewPr>
      <p:scale>
        <a:sx n="33" d="100"/>
        <a:sy n="33" d="100"/>
      </p:scale>
      <p:origin x="0" y="1007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32" y="-108"/>
      </p:cViewPr>
      <p:guideLst>
        <p:guide orient="horz" pos="2141"/>
        <p:guide pos="31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75515999035049"/>
          <c:y val="5.6684461848351408E-2"/>
          <c:w val="0.73353516683210807"/>
          <c:h val="0.81951910751764256"/>
        </c:manualLayout>
      </c:layout>
      <c:barChart>
        <c:barDir val="col"/>
        <c:grouping val="clustered"/>
        <c:varyColors val="0"/>
        <c:ser>
          <c:idx val="0"/>
          <c:order val="0"/>
          <c:tx>
            <c:strRef>
              <c:f>Sheet1!$E$5</c:f>
              <c:strCache>
                <c:ptCount val="1"/>
                <c:pt idx="0">
                  <c:v>Enrollment</c:v>
                </c:pt>
              </c:strCache>
            </c:strRef>
          </c:tx>
          <c:invertIfNegative val="0"/>
          <c:dLbls>
            <c:dLbl>
              <c:idx val="0"/>
              <c:layout>
                <c:manualLayout>
                  <c:x val="-4.1343669250646182E-3"/>
                  <c:y val="0"/>
                </c:manualLayout>
              </c:layout>
              <c:tx>
                <c:rich>
                  <a:bodyPr/>
                  <a:lstStyle/>
                  <a:p>
                    <a:r>
                      <a:rPr lang="en-US" sz="1400" b="1" dirty="0">
                        <a:latin typeface="Calibri" pitchFamily="34" charset="0"/>
                      </a:rPr>
                      <a:t>6</a:t>
                    </a:r>
                    <a:r>
                      <a:rPr lang="en-US" dirty="0"/>
                      <a:t>1.57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F4-40C7-8BE1-DE2CEEF7DCC0}"/>
                </c:ext>
              </c:extLst>
            </c:dLbl>
            <c:dLbl>
              <c:idx val="1"/>
              <c:tx>
                <c:rich>
                  <a:bodyPr/>
                  <a:lstStyle/>
                  <a:p>
                    <a:r>
                      <a:rPr lang="en-US" sz="1400" b="1">
                        <a:latin typeface="Calibri" pitchFamily="34" charset="0"/>
                      </a:rPr>
                      <a:t>6</a:t>
                    </a:r>
                    <a:r>
                      <a:rPr lang="en-US"/>
                      <a:t>0.06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F4-40C7-8BE1-DE2CEEF7DCC0}"/>
                </c:ext>
              </c:extLst>
            </c:dLbl>
            <c:dLbl>
              <c:idx val="2"/>
              <c:tx>
                <c:rich>
                  <a:bodyPr/>
                  <a:lstStyle/>
                  <a:p>
                    <a:r>
                      <a:rPr lang="en-US" sz="1400" b="1">
                        <a:latin typeface="Calibri" pitchFamily="34" charset="0"/>
                      </a:rPr>
                      <a:t>5</a:t>
                    </a:r>
                    <a:r>
                      <a:rPr lang="en-US"/>
                      <a:t>7.62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F4-40C7-8BE1-DE2CEEF7DCC0}"/>
                </c:ext>
              </c:extLst>
            </c:dLbl>
            <c:spPr>
              <a:noFill/>
              <a:ln>
                <a:noFill/>
              </a:ln>
              <a:effectLst/>
            </c:spPr>
            <c:txPr>
              <a:bodyPr/>
              <a:lstStyle/>
              <a:p>
                <a:pPr>
                  <a:defRPr lang="en-US" sz="1400" b="1">
                    <a:latin typeface="Calibr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Sheet1!$F$4:$H$4</c:f>
              <c:strCache>
                <c:ptCount val="3"/>
                <c:pt idx="0">
                  <c:v>2015-16</c:v>
                </c:pt>
                <c:pt idx="1">
                  <c:v>2016-17</c:v>
                </c:pt>
                <c:pt idx="2">
                  <c:v>2017-18</c:v>
                </c:pt>
              </c:strCache>
            </c:strRef>
          </c:cat>
          <c:val>
            <c:numRef>
              <c:f>Sheet1!$F$5:$H$5</c:f>
              <c:numCache>
                <c:formatCode>General</c:formatCode>
                <c:ptCount val="3"/>
                <c:pt idx="0">
                  <c:v>6157000</c:v>
                </c:pt>
                <c:pt idx="1">
                  <c:v>6006000</c:v>
                </c:pt>
                <c:pt idx="2">
                  <c:v>5762000</c:v>
                </c:pt>
              </c:numCache>
            </c:numRef>
          </c:val>
          <c:extLst>
            <c:ext xmlns:c16="http://schemas.microsoft.com/office/drawing/2014/chart" uri="{C3380CC4-5D6E-409C-BE32-E72D297353CC}">
              <c16:uniqueId val="{00000003-D1F4-40C7-8BE1-DE2CEEF7DCC0}"/>
            </c:ext>
          </c:extLst>
        </c:ser>
        <c:ser>
          <c:idx val="1"/>
          <c:order val="1"/>
          <c:tx>
            <c:strRef>
              <c:f>Sheet1!$E$6</c:f>
              <c:strCache>
                <c:ptCount val="1"/>
                <c:pt idx="0">
                  <c:v>PAB Approval</c:v>
                </c:pt>
              </c:strCache>
            </c:strRef>
          </c:tx>
          <c:invertIfNegative val="0"/>
          <c:dLbls>
            <c:dLbl>
              <c:idx val="0"/>
              <c:tx>
                <c:rich>
                  <a:bodyPr/>
                  <a:lstStyle/>
                  <a:p>
                    <a:r>
                      <a:rPr lang="en-US" sz="1400" b="1">
                        <a:latin typeface="Calibri" pitchFamily="34" charset="0"/>
                      </a:rPr>
                      <a:t>4</a:t>
                    </a:r>
                    <a:r>
                      <a:rPr lang="en-US"/>
                      <a:t>2.27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F4-40C7-8BE1-DE2CEEF7DCC0}"/>
                </c:ext>
              </c:extLst>
            </c:dLbl>
            <c:dLbl>
              <c:idx val="1"/>
              <c:tx>
                <c:rich>
                  <a:bodyPr/>
                  <a:lstStyle/>
                  <a:p>
                    <a:r>
                      <a:rPr lang="en-US" sz="1400" b="1">
                        <a:latin typeface="Calibri" pitchFamily="34" charset="0"/>
                      </a:rPr>
                      <a:t>4</a:t>
                    </a:r>
                    <a:r>
                      <a:rPr lang="en-US"/>
                      <a:t>3.95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F4-40C7-8BE1-DE2CEEF7DCC0}"/>
                </c:ext>
              </c:extLst>
            </c:dLbl>
            <c:dLbl>
              <c:idx val="2"/>
              <c:tx>
                <c:rich>
                  <a:bodyPr/>
                  <a:lstStyle/>
                  <a:p>
                    <a:r>
                      <a:rPr lang="en-US" sz="1400" b="1">
                        <a:latin typeface="Calibri" pitchFamily="34" charset="0"/>
                      </a:rPr>
                      <a:t>4</a:t>
                    </a:r>
                    <a:r>
                      <a:rPr lang="en-US"/>
                      <a:t>3.66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F4-40C7-8BE1-DE2CEEF7DCC0}"/>
                </c:ext>
              </c:extLst>
            </c:dLbl>
            <c:spPr>
              <a:noFill/>
              <a:ln>
                <a:noFill/>
              </a:ln>
              <a:effectLst/>
            </c:spPr>
            <c:txPr>
              <a:bodyPr/>
              <a:lstStyle/>
              <a:p>
                <a:pPr>
                  <a:defRPr lang="en-US" sz="1400" b="1">
                    <a:latin typeface="Calibr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Sheet1!$F$4:$H$4</c:f>
              <c:strCache>
                <c:ptCount val="3"/>
                <c:pt idx="0">
                  <c:v>2015-16</c:v>
                </c:pt>
                <c:pt idx="1">
                  <c:v>2016-17</c:v>
                </c:pt>
                <c:pt idx="2">
                  <c:v>2017-18</c:v>
                </c:pt>
              </c:strCache>
            </c:strRef>
          </c:cat>
          <c:val>
            <c:numRef>
              <c:f>Sheet1!$F$6:$H$6</c:f>
              <c:numCache>
                <c:formatCode>General</c:formatCode>
                <c:ptCount val="3"/>
                <c:pt idx="0">
                  <c:v>4227000</c:v>
                </c:pt>
                <c:pt idx="1">
                  <c:v>4395000</c:v>
                </c:pt>
                <c:pt idx="2">
                  <c:v>4366000</c:v>
                </c:pt>
              </c:numCache>
            </c:numRef>
          </c:val>
          <c:extLst>
            <c:ext xmlns:c16="http://schemas.microsoft.com/office/drawing/2014/chart" uri="{C3380CC4-5D6E-409C-BE32-E72D297353CC}">
              <c16:uniqueId val="{00000007-D1F4-40C7-8BE1-DE2CEEF7DCC0}"/>
            </c:ext>
          </c:extLst>
        </c:ser>
        <c:ser>
          <c:idx val="2"/>
          <c:order val="2"/>
          <c:tx>
            <c:strRef>
              <c:f>Sheet1!$E$7</c:f>
              <c:strCache>
                <c:ptCount val="1"/>
                <c:pt idx="0">
                  <c:v>Achievement</c:v>
                </c:pt>
              </c:strCache>
            </c:strRef>
          </c:tx>
          <c:invertIfNegative val="0"/>
          <c:dLbls>
            <c:dLbl>
              <c:idx val="0"/>
              <c:layout>
                <c:manualLayout>
                  <c:x val="2.0404158048556716E-2"/>
                  <c:y val="-7.1556350626118129E-3"/>
                </c:manualLayout>
              </c:layout>
              <c:tx>
                <c:rich>
                  <a:bodyPr/>
                  <a:lstStyle/>
                  <a:p>
                    <a:r>
                      <a:rPr lang="en-US" sz="1400" b="1">
                        <a:latin typeface="Calibri" pitchFamily="34" charset="0"/>
                      </a:rPr>
                      <a:t>4</a:t>
                    </a:r>
                    <a:r>
                      <a:rPr lang="en-US"/>
                      <a:t>3.95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1F4-40C7-8BE1-DE2CEEF7DCC0}"/>
                </c:ext>
              </c:extLst>
            </c:dLbl>
            <c:dLbl>
              <c:idx val="1"/>
              <c:layout>
                <c:manualLayout>
                  <c:x val="2.9821461763275232E-2"/>
                  <c:y val="4.7704233750745593E-3"/>
                </c:manualLayout>
              </c:layout>
              <c:tx>
                <c:rich>
                  <a:bodyPr/>
                  <a:lstStyle/>
                  <a:p>
                    <a:r>
                      <a:rPr lang="en-US" sz="1400" b="1">
                        <a:latin typeface="Calibri" pitchFamily="34" charset="0"/>
                      </a:rPr>
                      <a:t>4</a:t>
                    </a:r>
                    <a:r>
                      <a:rPr lang="en-US"/>
                      <a:t>4.41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F4-40C7-8BE1-DE2CEEF7DCC0}"/>
                </c:ext>
              </c:extLst>
            </c:dLbl>
            <c:dLbl>
              <c:idx val="2"/>
              <c:layout>
                <c:manualLayout>
                  <c:x val="3.1391012382395021E-2"/>
                  <c:y val="0"/>
                </c:manualLayout>
              </c:layout>
              <c:tx>
                <c:rich>
                  <a:bodyPr/>
                  <a:lstStyle/>
                  <a:p>
                    <a:r>
                      <a:rPr lang="en-US" sz="1400" b="1" dirty="0">
                        <a:latin typeface="Calibri" pitchFamily="34" charset="0"/>
                      </a:rPr>
                      <a:t>44.38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F4-40C7-8BE1-DE2CEEF7DCC0}"/>
                </c:ext>
              </c:extLst>
            </c:dLbl>
            <c:spPr>
              <a:noFill/>
              <a:ln>
                <a:noFill/>
              </a:ln>
              <a:effectLst/>
            </c:spPr>
            <c:txPr>
              <a:bodyPr/>
              <a:lstStyle/>
              <a:p>
                <a:pPr>
                  <a:defRPr lang="en-US" sz="1400" b="1">
                    <a:latin typeface="Calibr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strRef>
              <c:f>Sheet1!$F$4:$H$4</c:f>
              <c:strCache>
                <c:ptCount val="3"/>
                <c:pt idx="0">
                  <c:v>2015-16</c:v>
                </c:pt>
                <c:pt idx="1">
                  <c:v>2016-17</c:v>
                </c:pt>
                <c:pt idx="2">
                  <c:v>2017-18</c:v>
                </c:pt>
              </c:strCache>
            </c:strRef>
          </c:cat>
          <c:val>
            <c:numRef>
              <c:f>Sheet1!$F$7:$H$7</c:f>
              <c:numCache>
                <c:formatCode>General</c:formatCode>
                <c:ptCount val="3"/>
                <c:pt idx="0">
                  <c:v>4395000</c:v>
                </c:pt>
                <c:pt idx="1">
                  <c:v>4441000</c:v>
                </c:pt>
                <c:pt idx="2">
                  <c:v>4326000</c:v>
                </c:pt>
              </c:numCache>
            </c:numRef>
          </c:val>
          <c:extLst>
            <c:ext xmlns:c16="http://schemas.microsoft.com/office/drawing/2014/chart" uri="{C3380CC4-5D6E-409C-BE32-E72D297353CC}">
              <c16:uniqueId val="{0000000C-D1F4-40C7-8BE1-DE2CEEF7DCC0}"/>
            </c:ext>
          </c:extLst>
        </c:ser>
        <c:dLbls>
          <c:showLegendKey val="0"/>
          <c:showVal val="0"/>
          <c:showCatName val="0"/>
          <c:showSerName val="0"/>
          <c:showPercent val="0"/>
          <c:showBubbleSize val="0"/>
        </c:dLbls>
        <c:gapWidth val="150"/>
        <c:axId val="372701928"/>
        <c:axId val="372701536"/>
      </c:barChart>
      <c:catAx>
        <c:axId val="372701928"/>
        <c:scaling>
          <c:orientation val="minMax"/>
        </c:scaling>
        <c:delete val="0"/>
        <c:axPos val="b"/>
        <c:numFmt formatCode="General" sourceLinked="0"/>
        <c:majorTickMark val="out"/>
        <c:minorTickMark val="none"/>
        <c:tickLblPos val="nextTo"/>
        <c:txPr>
          <a:bodyPr/>
          <a:lstStyle/>
          <a:p>
            <a:pPr>
              <a:defRPr lang="en-US" sz="1800">
                <a:latin typeface="Calibri" pitchFamily="34" charset="0"/>
              </a:defRPr>
            </a:pPr>
            <a:endParaRPr lang="en-US"/>
          </a:p>
        </c:txPr>
        <c:crossAx val="372701536"/>
        <c:crosses val="autoZero"/>
        <c:auto val="1"/>
        <c:lblAlgn val="ctr"/>
        <c:lblOffset val="100"/>
        <c:noMultiLvlLbl val="0"/>
      </c:catAx>
      <c:valAx>
        <c:axId val="372701536"/>
        <c:scaling>
          <c:orientation val="minMax"/>
        </c:scaling>
        <c:delete val="0"/>
        <c:axPos val="l"/>
        <c:majorGridlines/>
        <c:numFmt formatCode="General" sourceLinked="1"/>
        <c:majorTickMark val="out"/>
        <c:minorTickMark val="none"/>
        <c:tickLblPos val="nextTo"/>
        <c:txPr>
          <a:bodyPr/>
          <a:lstStyle/>
          <a:p>
            <a:pPr>
              <a:defRPr lang="en-US" sz="1600">
                <a:latin typeface="Calibri" pitchFamily="34" charset="0"/>
              </a:defRPr>
            </a:pPr>
            <a:endParaRPr lang="en-US"/>
          </a:p>
        </c:txPr>
        <c:crossAx val="372701928"/>
        <c:crosses val="autoZero"/>
        <c:crossBetween val="between"/>
      </c:valAx>
      <c:spPr>
        <a:noFill/>
        <a:ln w="25400">
          <a:noFill/>
        </a:ln>
      </c:spPr>
    </c:plotArea>
    <c:legend>
      <c:legendPos val="r"/>
      <c:layout>
        <c:manualLayout>
          <c:xMode val="edge"/>
          <c:yMode val="edge"/>
          <c:x val="0.8550283952716734"/>
          <c:y val="0.40020753219801014"/>
          <c:w val="0.13555430101360838"/>
          <c:h val="0.37370520098225662"/>
        </c:manualLayout>
      </c:layout>
      <c:overlay val="0"/>
      <c:txPr>
        <a:bodyPr/>
        <a:lstStyle/>
        <a:p>
          <a:pPr>
            <a:defRPr lang="en-US" sz="1400">
              <a:latin typeface="Calibri"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A91F31D-2200-4414-BC35-4A37E79EE4E3}" type="datetimeFigureOut">
              <a:rPr lang="en-US"/>
              <a:pPr>
                <a:defRPr/>
              </a:pPr>
              <a:t>6/4/2018</a:t>
            </a:fld>
            <a:endParaRPr lang="en-US" dirty="0"/>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3EED95D-886A-4D97-BA61-35A4F94C27BC}" type="slidenum">
              <a:rPr lang="en-US"/>
              <a:pPr>
                <a:defRPr/>
              </a:pPr>
              <a:t>‹#›</a:t>
            </a:fld>
            <a:endParaRPr lang="en-US" dirty="0"/>
          </a:p>
        </p:txBody>
      </p:sp>
    </p:spTree>
    <p:extLst>
      <p:ext uri="{BB962C8B-B14F-4D97-AF65-F5344CB8AC3E}">
        <p14:creationId xmlns:p14="http://schemas.microsoft.com/office/powerpoint/2010/main" val="3722756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5621696" y="0"/>
            <a:ext cx="4302625" cy="34026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C6247D6-79A1-40D7-ACFD-EE9F0762A39F}" type="datetimeFigureOut">
              <a:rPr lang="en-US"/>
              <a:pPr>
                <a:defRPr/>
              </a:pPr>
              <a:t>6/4/2018</a:t>
            </a:fld>
            <a:endParaRPr lang="en-US" dirty="0"/>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92201" y="3228705"/>
            <a:ext cx="7942238" cy="305911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456324"/>
            <a:ext cx="4302625" cy="340264"/>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621696" y="6456324"/>
            <a:ext cx="4302625" cy="340264"/>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E57D989-50D4-4907-902F-F4E4915CC82E}" type="slidenum">
              <a:rPr lang="en-US"/>
              <a:pPr>
                <a:defRPr/>
              </a:pPr>
              <a:t>‹#›</a:t>
            </a:fld>
            <a:endParaRPr lang="en-US" dirty="0"/>
          </a:p>
        </p:txBody>
      </p:sp>
    </p:spTree>
    <p:extLst>
      <p:ext uri="{BB962C8B-B14F-4D97-AF65-F5344CB8AC3E}">
        <p14:creationId xmlns:p14="http://schemas.microsoft.com/office/powerpoint/2010/main" val="1238040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EBE877-A797-4D7F-B39B-EA9BDBF3A248}"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27350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3B8504-3231-4D5D-B087-1AEB6E419CCB}" type="slidenum">
              <a:rPr lang="en-US" smtClean="0"/>
              <a:pPr/>
              <a:t>20</a:t>
            </a:fld>
            <a:endParaRPr lang="en-US"/>
          </a:p>
        </p:txBody>
      </p:sp>
    </p:spTree>
    <p:extLst>
      <p:ext uri="{BB962C8B-B14F-4D97-AF65-F5344CB8AC3E}">
        <p14:creationId xmlns:p14="http://schemas.microsoft.com/office/powerpoint/2010/main" val="23419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4" name="Slide Number Placeholder 3"/>
          <p:cNvSpPr>
            <a:spLocks noGrp="1"/>
          </p:cNvSpPr>
          <p:nvPr>
            <p:ph type="sldNum" sz="quarter" idx="5"/>
          </p:nvPr>
        </p:nvSpPr>
        <p:spPr/>
        <p:txBody>
          <a:bodyPr/>
          <a:lstStyle/>
          <a:p>
            <a:pPr>
              <a:defRPr/>
            </a:pPr>
            <a:fld id="{19A78905-D268-4CC0-905F-CCFD7FEAFEDD}" type="slidenum">
              <a:rPr lang="en-US">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497957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DF9F26-8377-4175-8E25-8FE77492C1B7}" type="slidenum">
              <a:rPr lang="en-US"/>
              <a:pPr fontAlgn="base">
                <a:spcBef>
                  <a:spcPct val="0"/>
                </a:spcBef>
                <a:spcAft>
                  <a:spcPct val="0"/>
                </a:spcAft>
              </a:pPr>
              <a:t>29</a:t>
            </a:fld>
            <a:endParaRPr lang="en-US"/>
          </a:p>
        </p:txBody>
      </p:sp>
    </p:spTree>
    <p:extLst>
      <p:ext uri="{BB962C8B-B14F-4D97-AF65-F5344CB8AC3E}">
        <p14:creationId xmlns:p14="http://schemas.microsoft.com/office/powerpoint/2010/main" val="186370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a:defRPr/>
            </a:pPr>
            <a:fld id="{DC880D36-F30C-44B0-8ACE-F120DE7222A9}" type="datetime1">
              <a:rPr lang="en-US" smtClean="0"/>
              <a:pPr>
                <a:defRPr/>
              </a:pPr>
              <a:t>6/4/2018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55ECB1-46A2-44BF-9937-A4A3930BAF97}"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EE20063D-234F-47B3-8DF6-99A266D27943}" type="datetime1">
              <a:rPr lang="en-US" smtClean="0"/>
              <a:pPr>
                <a:defRPr/>
              </a:pPr>
              <a:t>6/4/2018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24CA60-2D05-4A0D-A6AC-04733BA882D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47BC2CA7-B1D4-47B6-84BB-FFF334153EBD}" type="datetime1">
              <a:rPr lang="en-US" smtClean="0"/>
              <a:pPr>
                <a:defRPr/>
              </a:pPr>
              <a:t>6/4/2018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C6DE12-1633-4266-B89C-DEA66E46DD38}"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fld id="{9231C83A-158B-4FFF-B864-479BD705EBA7}" type="datetime1">
              <a:rPr lang="en-US" smtClean="0"/>
              <a:pPr>
                <a:defRPr/>
              </a:pPr>
              <a:t>6/4/2018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1BCA05-A507-4A10-9B85-E79264D9BD2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0B29616-5FD5-48E2-BAD8-BC0F488AA224}" type="datetime1">
              <a:rPr lang="en-US" smtClean="0"/>
              <a:pPr>
                <a:defRPr/>
              </a:pPr>
              <a:t>6/4/2018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BEFB5D-A486-48C8-997F-8C2C6E7F31E6}"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a:defRPr/>
            </a:pPr>
            <a:fld id="{46EAB7D6-72A6-48A8-8FD4-7C6D15149876}" type="datetime1">
              <a:rPr lang="en-US" smtClean="0"/>
              <a:pPr>
                <a:defRPr/>
              </a:pPr>
              <a:t>6/4/2018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227AEA-D253-4209-8045-01A6677607F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a:defRPr/>
            </a:pPr>
            <a:fld id="{FC6B4292-4BBF-4051-97F3-19E5326B3DB6}" type="datetime1">
              <a:rPr lang="en-US" smtClean="0"/>
              <a:pPr>
                <a:defRPr/>
              </a:pPr>
              <a:t>6/4/2018</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A3AD2AC-1784-4BD0-8634-CDFE22D8BEC9}"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a:defRPr/>
            </a:pPr>
            <a:fld id="{76D506A6-50C9-4FBF-8617-557EC89A1A23}" type="datetime1">
              <a:rPr lang="en-US" smtClean="0"/>
              <a:pPr>
                <a:defRPr/>
              </a:pPr>
              <a:t>6/4/2018</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38E6586-F129-49BA-8862-1985A7A9386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A57372D-93E8-4454-8314-FC45C42FCA0E}" type="datetime1">
              <a:rPr lang="en-US" smtClean="0"/>
              <a:pPr>
                <a:defRPr/>
              </a:pPr>
              <a:t>6/4/2018</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C906C48-8599-486E-A60D-43CBD518604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40F7751-3DBF-49B7-B4B4-0EB2CDB7AC15}" type="datetime1">
              <a:rPr lang="en-US" smtClean="0"/>
              <a:pPr>
                <a:defRPr/>
              </a:pPr>
              <a:t>6/4/2018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94C9817-5111-4F97-8C5A-0BA82023F5A3}"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B42A117-5DBD-4917-A09B-1E708FCD50BD}" type="datetime1">
              <a:rPr lang="en-US" smtClean="0"/>
              <a:pPr>
                <a:defRPr/>
              </a:pPr>
              <a:t>6/4/2018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21840C-454A-41F0-96ED-1E14E754F43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B18A59F-07B8-4898-A4C4-BF9EA71555C8}" type="datetime1">
              <a:rPr lang="en-US" smtClean="0"/>
              <a:pPr>
                <a:defRPr/>
              </a:pPr>
              <a:t>6/4/2018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01C21BA-7B38-47ED-8DA2-6F9326AAE3A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5DAA-7351-43A2-9A33-C8C8DCF5AB35}"/>
              </a:ext>
            </a:extLst>
          </p:cNvPr>
          <p:cNvSpPr>
            <a:spLocks noGrp="1"/>
          </p:cNvSpPr>
          <p:nvPr>
            <p:ph type="ctrTitle"/>
          </p:nvPr>
        </p:nvSpPr>
        <p:spPr>
          <a:xfrm>
            <a:off x="933450" y="119592"/>
            <a:ext cx="7772400" cy="2365375"/>
          </a:xfrm>
        </p:spPr>
        <p:txBody>
          <a:bodyPr>
            <a:normAutofit/>
          </a:bodyPr>
          <a:lstStyle/>
          <a:p>
            <a:r>
              <a:rPr lang="en-IN" b="1" dirty="0"/>
              <a:t>Annual Work Plan &amp; Budget</a:t>
            </a:r>
            <a:br>
              <a:rPr lang="en-IN" b="1" dirty="0"/>
            </a:br>
            <a:r>
              <a:rPr lang="en-IN" b="1" dirty="0"/>
              <a:t>Mid Day Meal Scheme</a:t>
            </a:r>
            <a:br>
              <a:rPr lang="en-IN" b="1" dirty="0"/>
            </a:br>
            <a:r>
              <a:rPr lang="en-IN" b="1" dirty="0"/>
              <a:t>2018-19</a:t>
            </a:r>
          </a:p>
        </p:txBody>
      </p:sp>
      <p:sp>
        <p:nvSpPr>
          <p:cNvPr id="3" name="Subtitle 2">
            <a:extLst>
              <a:ext uri="{FF2B5EF4-FFF2-40B4-BE49-F238E27FC236}">
                <a16:creationId xmlns:a16="http://schemas.microsoft.com/office/drawing/2014/main" id="{EBD15E14-B391-4755-829A-A7D402FCF5DD}"/>
              </a:ext>
            </a:extLst>
          </p:cNvPr>
          <p:cNvSpPr>
            <a:spLocks noGrp="1"/>
          </p:cNvSpPr>
          <p:nvPr>
            <p:ph type="subTitle" idx="1"/>
          </p:nvPr>
        </p:nvSpPr>
        <p:spPr>
          <a:xfrm>
            <a:off x="1600200" y="5638800"/>
            <a:ext cx="6400800" cy="1074208"/>
          </a:xfrm>
        </p:spPr>
        <p:txBody>
          <a:bodyPr>
            <a:normAutofit fontScale="92500" lnSpcReduction="20000"/>
          </a:bodyPr>
          <a:lstStyle/>
          <a:p>
            <a:r>
              <a:rPr lang="en-IN" sz="3600" b="1" dirty="0">
                <a:solidFill>
                  <a:schemeClr val="tx1"/>
                </a:solidFill>
                <a:latin typeface="Monotype Corsiva" panose="03010101010201010101" pitchFamily="66" charset="0"/>
              </a:rPr>
              <a:t>Education Department</a:t>
            </a:r>
          </a:p>
          <a:p>
            <a:r>
              <a:rPr lang="en-IN" sz="3600" b="1" dirty="0">
                <a:solidFill>
                  <a:schemeClr val="tx1"/>
                </a:solidFill>
                <a:latin typeface="Monotype Corsiva" panose="03010101010201010101" pitchFamily="66" charset="0"/>
              </a:rPr>
              <a:t> Government Of Gujarat</a:t>
            </a:r>
          </a:p>
          <a:p>
            <a:endParaRPr lang="en-IN" sz="3600" dirty="0">
              <a:solidFill>
                <a:schemeClr val="tx1"/>
              </a:solidFill>
              <a:latin typeface="Monotype Corsiva" panose="03010101010201010101" pitchFamily="66" charset="0"/>
            </a:endParaRPr>
          </a:p>
          <a:p>
            <a:endParaRPr lang="en-IN" sz="3600" dirty="0">
              <a:solidFill>
                <a:schemeClr val="tx1"/>
              </a:solidFill>
              <a:latin typeface="Monotype Corsiva" panose="03010101010201010101" pitchFamily="66" charset="0"/>
            </a:endParaRPr>
          </a:p>
        </p:txBody>
      </p:sp>
      <p:sp>
        <p:nvSpPr>
          <p:cNvPr id="4" name="Slide Number Placeholder 3">
            <a:extLst>
              <a:ext uri="{FF2B5EF4-FFF2-40B4-BE49-F238E27FC236}">
                <a16:creationId xmlns:a16="http://schemas.microsoft.com/office/drawing/2014/main" id="{CCC03D04-0456-4F64-8D3C-CAE2DD8D0628}"/>
              </a:ext>
            </a:extLst>
          </p:cNvPr>
          <p:cNvSpPr>
            <a:spLocks noGrp="1"/>
          </p:cNvSpPr>
          <p:nvPr>
            <p:ph type="sldNum" sz="quarter" idx="12"/>
          </p:nvPr>
        </p:nvSpPr>
        <p:spPr/>
        <p:txBody>
          <a:bodyPr/>
          <a:lstStyle/>
          <a:p>
            <a:pPr>
              <a:defRPr/>
            </a:pPr>
            <a:fld id="{CC55ECB1-46A2-44BF-9937-A4A3930BAF97}" type="slidenum">
              <a:rPr lang="en-US" smtClean="0"/>
              <a:pPr>
                <a:defRPr/>
              </a:pPr>
              <a:t>1</a:t>
            </a:fld>
            <a:endParaRPr lang="en-US" dirty="0"/>
          </a:p>
        </p:txBody>
      </p:sp>
      <p:pic>
        <p:nvPicPr>
          <p:cNvPr id="5" name="Picture 5">
            <a:extLst>
              <a:ext uri="{FF2B5EF4-FFF2-40B4-BE49-F238E27FC236}">
                <a16:creationId xmlns:a16="http://schemas.microsoft.com/office/drawing/2014/main" id="{33BD6E4C-4247-45A2-AFCC-F8563FDA072A}"/>
              </a:ext>
            </a:extLst>
          </p:cNvPr>
          <p:cNvPicPr>
            <a:picLocks noChangeAspect="1" noChangeArrowheads="1"/>
          </p:cNvPicPr>
          <p:nvPr/>
        </p:nvPicPr>
        <p:blipFill>
          <a:blip r:embed="rId2" cstate="print"/>
          <a:srcRect l="27779" t="13121" r="27777" b="10283"/>
          <a:stretch>
            <a:fillRect/>
          </a:stretch>
        </p:blipFill>
        <p:spPr bwMode="auto">
          <a:xfrm>
            <a:off x="3390900" y="2362200"/>
            <a:ext cx="2857500" cy="2819400"/>
          </a:xfrm>
          <a:prstGeom prst="rect">
            <a:avLst/>
          </a:prstGeom>
          <a:noFill/>
          <a:ln w="9525">
            <a:noFill/>
            <a:miter lim="800000"/>
            <a:headEnd/>
            <a:tailEnd/>
          </a:ln>
        </p:spPr>
      </p:pic>
    </p:spTree>
    <p:extLst>
      <p:ext uri="{BB962C8B-B14F-4D97-AF65-F5344CB8AC3E}">
        <p14:creationId xmlns:p14="http://schemas.microsoft.com/office/powerpoint/2010/main" val="4252277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dirty="0">
                <a:latin typeface="Times New Roman" panose="02020603050405020304" pitchFamily="18" charset="0"/>
                <a:cs typeface="Times New Roman" panose="02020603050405020304" pitchFamily="18" charset="0"/>
              </a:rPr>
              <a:t>How </a:t>
            </a:r>
            <a:r>
              <a:rPr lang="en-IN" dirty="0" err="1">
                <a:latin typeface="Times New Roman" panose="02020603050405020304" pitchFamily="18" charset="0"/>
                <a:cs typeface="Times New Roman" panose="02020603050405020304" pitchFamily="18" charset="0"/>
              </a:rPr>
              <a:t>Tithi</a:t>
            </a:r>
            <a:r>
              <a:rPr lang="en-IN"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Bhojan</a:t>
            </a:r>
            <a:r>
              <a:rPr lang="en-IN" dirty="0">
                <a:latin typeface="Times New Roman" panose="02020603050405020304" pitchFamily="18" charset="0"/>
                <a:cs typeface="Times New Roman" panose="02020603050405020304" pitchFamily="18" charset="0"/>
              </a:rPr>
              <a:t> Yojana works</a:t>
            </a:r>
            <a:endParaRPr lang="gu-IN" dirty="0">
              <a:latin typeface="Times New Roman" panose="02020603050405020304" pitchFamily="18" charset="0"/>
            </a:endParaRPr>
          </a:p>
        </p:txBody>
      </p:sp>
      <p:sp>
        <p:nvSpPr>
          <p:cNvPr id="3" name="Content Placeholder 2"/>
          <p:cNvSpPr>
            <a:spLocks noGrp="1"/>
          </p:cNvSpPr>
          <p:nvPr>
            <p:ph idx="1"/>
          </p:nvPr>
        </p:nvSpPr>
        <p:spPr>
          <a:xfrm>
            <a:off x="152400" y="990600"/>
            <a:ext cx="8991600" cy="5867400"/>
          </a:xfrm>
        </p:spPr>
        <p:txBody>
          <a:bodyPr>
            <a:normAutofit/>
          </a:bodyPr>
          <a:lstStyle/>
          <a:p>
            <a:pPr lvl="0" algn="just"/>
            <a:r>
              <a:rPr lang="en-US" sz="2800" dirty="0">
                <a:latin typeface="Times New Roman" panose="02020603050405020304" pitchFamily="18" charset="0"/>
                <a:cs typeface="Times New Roman" panose="02020603050405020304" pitchFamily="18" charset="0"/>
              </a:rPr>
              <a:t>In each village people are educated for this Yojana Sarpanch of gram panchayat, political leaders, social leaders, principal of the school, economically rich people in the community gives contribution in </a:t>
            </a:r>
            <a:r>
              <a:rPr lang="en-US" sz="2800" dirty="0" err="1">
                <a:latin typeface="Times New Roman" panose="02020603050405020304" pitchFamily="18" charset="0"/>
                <a:cs typeface="Times New Roman" panose="02020603050405020304" pitchFamily="18" charset="0"/>
              </a:rPr>
              <a:t>Tithi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Bhojan</a:t>
            </a:r>
            <a:r>
              <a:rPr lang="en-US" sz="2800" dirty="0">
                <a:latin typeface="Times New Roman" panose="02020603050405020304" pitchFamily="18" charset="0"/>
                <a:cs typeface="Times New Roman" panose="02020603050405020304" pitchFamily="18" charset="0"/>
              </a:rPr>
              <a:t> Yojana.</a:t>
            </a:r>
          </a:p>
          <a:p>
            <a:pPr lvl="0" algn="just"/>
            <a:r>
              <a:rPr lang="en-US" sz="2800" dirty="0">
                <a:latin typeface="Times New Roman" panose="02020603050405020304" pitchFamily="18" charset="0"/>
                <a:cs typeface="Times New Roman" panose="02020603050405020304" pitchFamily="18" charset="0"/>
              </a:rPr>
              <a:t>Per month at least 5 to 10 </a:t>
            </a:r>
            <a:r>
              <a:rPr lang="en-US" sz="2800" dirty="0" err="1">
                <a:latin typeface="Times New Roman" panose="02020603050405020304" pitchFamily="18" charset="0"/>
                <a:cs typeface="Times New Roman" panose="02020603050405020304" pitchFamily="18" charset="0"/>
              </a:rPr>
              <a:t>Tithi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Bhojan</a:t>
            </a:r>
            <a:r>
              <a:rPr lang="en-US" sz="2800" dirty="0">
                <a:latin typeface="Times New Roman" panose="02020603050405020304" pitchFamily="18" charset="0"/>
                <a:cs typeface="Times New Roman" panose="02020603050405020304" pitchFamily="18" charset="0"/>
              </a:rPr>
              <a:t> donors are listed in  each village.</a:t>
            </a:r>
            <a:endParaRPr lang="en-IN"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E4878F8-F320-4C75-B252-F8D4815A8F13}"/>
              </a:ext>
            </a:extLst>
          </p:cNvPr>
          <p:cNvPicPr>
            <a:picLocks noChangeAspect="1"/>
          </p:cNvPicPr>
          <p:nvPr/>
        </p:nvPicPr>
        <p:blipFill rotWithShape="1">
          <a:blip r:embed="rId2">
            <a:extLst>
              <a:ext uri="{28A0092B-C50C-407E-A947-70E740481C1C}">
                <a14:useLocalDpi xmlns:a14="http://schemas.microsoft.com/office/drawing/2010/main" val="0"/>
              </a:ext>
            </a:extLst>
          </a:blip>
          <a:srcRect b="29655"/>
          <a:stretch/>
        </p:blipFill>
        <p:spPr>
          <a:xfrm>
            <a:off x="183930" y="4191000"/>
            <a:ext cx="8807669" cy="2057400"/>
          </a:xfrm>
          <a:prstGeom prst="rect">
            <a:avLst/>
          </a:prstGeom>
        </p:spPr>
      </p:pic>
    </p:spTree>
    <p:extLst>
      <p:ext uri="{BB962C8B-B14F-4D97-AF65-F5344CB8AC3E}">
        <p14:creationId xmlns:p14="http://schemas.microsoft.com/office/powerpoint/2010/main" val="367603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464"/>
            <a:ext cx="9448800" cy="1143000"/>
          </a:xfrm>
        </p:spPr>
        <p:txBody>
          <a:bodyPr>
            <a:noAutofit/>
          </a:bodyPr>
          <a:lstStyle/>
          <a:p>
            <a:r>
              <a:rPr lang="en-IN" sz="3600" dirty="0">
                <a:latin typeface="Times New Roman" panose="02020603050405020304" pitchFamily="18" charset="0"/>
                <a:cs typeface="Times New Roman" panose="02020603050405020304" pitchFamily="18" charset="0"/>
              </a:rPr>
              <a:t>Contribution Of </a:t>
            </a:r>
            <a:r>
              <a:rPr lang="en-IN" sz="3600" dirty="0" err="1">
                <a:latin typeface="Times New Roman" panose="02020603050405020304" pitchFamily="18" charset="0"/>
                <a:cs typeface="Times New Roman" panose="02020603050405020304" pitchFamily="18" charset="0"/>
              </a:rPr>
              <a:t>Donars</a:t>
            </a:r>
            <a:r>
              <a:rPr lang="en-IN" sz="3600" dirty="0">
                <a:latin typeface="Times New Roman" panose="02020603050405020304" pitchFamily="18" charset="0"/>
                <a:cs typeface="Times New Roman" panose="02020603050405020304" pitchFamily="18" charset="0"/>
              </a:rPr>
              <a:t> In </a:t>
            </a:r>
            <a:r>
              <a:rPr lang="en-IN" sz="3600" dirty="0" err="1">
                <a:latin typeface="Times New Roman" panose="02020603050405020304" pitchFamily="18" charset="0"/>
                <a:cs typeface="Times New Roman" panose="02020603050405020304" pitchFamily="18" charset="0"/>
              </a:rPr>
              <a:t>Tithibhojan</a:t>
            </a:r>
            <a:r>
              <a:rPr lang="en-IN" sz="3600" dirty="0">
                <a:latin typeface="Times New Roman" panose="02020603050405020304" pitchFamily="18" charset="0"/>
                <a:cs typeface="Times New Roman" panose="02020603050405020304" pitchFamily="18" charset="0"/>
              </a:rPr>
              <a:t> Yojana</a:t>
            </a:r>
            <a:endParaRPr lang="gu-IN" sz="3600" dirty="0">
              <a:latin typeface="Times New Roman" panose="02020603050405020304" pitchFamily="18" charset="0"/>
            </a:endParaRPr>
          </a:p>
        </p:txBody>
      </p:sp>
      <p:sp>
        <p:nvSpPr>
          <p:cNvPr id="3" name="Content Placeholder 2"/>
          <p:cNvSpPr>
            <a:spLocks noGrp="1"/>
          </p:cNvSpPr>
          <p:nvPr>
            <p:ph idx="1"/>
          </p:nvPr>
        </p:nvSpPr>
        <p:spPr>
          <a:xfrm>
            <a:off x="304800" y="1295400"/>
            <a:ext cx="8610600" cy="5279136"/>
          </a:xfrm>
        </p:spPr>
        <p:txBody>
          <a:bodyPr>
            <a:normAutofit fontScale="92500" lnSpcReduction="10000"/>
          </a:bodyPr>
          <a:lstStyle/>
          <a:p>
            <a:pPr algn="just">
              <a:lnSpc>
                <a:spcPct val="150000"/>
              </a:lnSpc>
            </a:pPr>
            <a:r>
              <a:rPr lang="en-IN" dirty="0" err="1">
                <a:latin typeface="Times New Roman" panose="02020603050405020304" pitchFamily="18" charset="0"/>
                <a:cs typeface="Times New Roman" panose="02020603050405020304" pitchFamily="18" charset="0"/>
              </a:rPr>
              <a:t>Donars</a:t>
            </a:r>
            <a:r>
              <a:rPr lang="en-IN" dirty="0">
                <a:latin typeface="Times New Roman" panose="02020603050405020304" pitchFamily="18" charset="0"/>
                <a:cs typeface="Times New Roman" panose="02020603050405020304" pitchFamily="18" charset="0"/>
              </a:rPr>
              <a:t> give either total cost of one day Meal in cash</a:t>
            </a:r>
          </a:p>
          <a:p>
            <a:pPr algn="just">
              <a:lnSpc>
                <a:spcPct val="150000"/>
              </a:lnSpc>
            </a:pPr>
            <a:r>
              <a:rPr lang="en-IN" dirty="0">
                <a:latin typeface="Times New Roman" panose="02020603050405020304" pitchFamily="18" charset="0"/>
                <a:cs typeface="Times New Roman" panose="02020603050405020304" pitchFamily="18" charset="0"/>
              </a:rPr>
              <a:t>Sometimes, they give one sweet like laddu, </a:t>
            </a:r>
            <a:r>
              <a:rPr lang="en-IN" dirty="0" err="1">
                <a:latin typeface="Times New Roman" panose="02020603050405020304" pitchFamily="18" charset="0"/>
                <a:cs typeface="Times New Roman" panose="02020603050405020304" pitchFamily="18" charset="0"/>
              </a:rPr>
              <a:t>sukhdi</a:t>
            </a:r>
            <a:r>
              <a:rPr lang="en-IN"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shrikhand</a:t>
            </a:r>
            <a:r>
              <a:rPr lang="en-IN" dirty="0">
                <a:latin typeface="Times New Roman" panose="02020603050405020304" pitchFamily="18" charset="0"/>
                <a:cs typeface="Times New Roman" panose="02020603050405020304" pitchFamily="18" charset="0"/>
              </a:rPr>
              <a:t> etc.</a:t>
            </a:r>
          </a:p>
          <a:p>
            <a:pPr algn="just">
              <a:lnSpc>
                <a:spcPct val="150000"/>
              </a:lnSpc>
            </a:pPr>
            <a:r>
              <a:rPr lang="en-IN" dirty="0">
                <a:latin typeface="Times New Roman" panose="02020603050405020304" pitchFamily="18" charset="0"/>
                <a:cs typeface="Times New Roman" panose="02020603050405020304" pitchFamily="18" charset="0"/>
              </a:rPr>
              <a:t>They give milk /fruits.</a:t>
            </a:r>
          </a:p>
          <a:p>
            <a:pPr algn="just">
              <a:lnSpc>
                <a:spcPct val="150000"/>
              </a:lnSpc>
            </a:pPr>
            <a:r>
              <a:rPr lang="en-IN" dirty="0">
                <a:latin typeface="Times New Roman" panose="02020603050405020304" pitchFamily="18" charset="0"/>
                <a:cs typeface="Times New Roman" panose="02020603050405020304" pitchFamily="18" charset="0"/>
              </a:rPr>
              <a:t>They give </a:t>
            </a:r>
            <a:r>
              <a:rPr lang="en-IN" dirty="0" err="1">
                <a:latin typeface="Times New Roman" panose="02020603050405020304" pitchFamily="18" charset="0"/>
                <a:cs typeface="Times New Roman" panose="02020603050405020304" pitchFamily="18" charset="0"/>
              </a:rPr>
              <a:t>farsan</a:t>
            </a:r>
            <a:r>
              <a:rPr lang="en-IN" dirty="0">
                <a:latin typeface="Times New Roman" panose="02020603050405020304" pitchFamily="18" charset="0"/>
                <a:cs typeface="Times New Roman" panose="02020603050405020304" pitchFamily="18" charset="0"/>
              </a:rPr>
              <a:t> /namkeen </a:t>
            </a:r>
          </a:p>
          <a:p>
            <a:pPr algn="just">
              <a:lnSpc>
                <a:spcPct val="150000"/>
              </a:lnSpc>
            </a:pPr>
            <a:r>
              <a:rPr lang="en-IN" dirty="0">
                <a:latin typeface="Times New Roman" panose="02020603050405020304" pitchFamily="18" charset="0"/>
                <a:cs typeface="Times New Roman" panose="02020603050405020304" pitchFamily="18" charset="0"/>
              </a:rPr>
              <a:t>They donate utensils which are used in MDM</a:t>
            </a:r>
          </a:p>
          <a:p>
            <a:pPr algn="just">
              <a:lnSpc>
                <a:spcPct val="150000"/>
              </a:lnSpc>
            </a:pPr>
            <a:r>
              <a:rPr lang="en-IN" dirty="0">
                <a:latin typeface="Times New Roman" panose="02020603050405020304" pitchFamily="18" charset="0"/>
                <a:cs typeface="Times New Roman" panose="02020603050405020304" pitchFamily="18" charset="0"/>
              </a:rPr>
              <a:t>They donate RO plant / Water cooler /Fan in school</a:t>
            </a:r>
          </a:p>
          <a:p>
            <a:endParaRPr lang="gu-IN" dirty="0">
              <a:latin typeface="Times New Roman" panose="02020603050405020304" pitchFamily="18" charset="0"/>
            </a:endParaRPr>
          </a:p>
        </p:txBody>
      </p:sp>
    </p:spTree>
    <p:extLst>
      <p:ext uri="{BB962C8B-B14F-4D97-AF65-F5344CB8AC3E}">
        <p14:creationId xmlns:p14="http://schemas.microsoft.com/office/powerpoint/2010/main" val="162555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464"/>
            <a:ext cx="8229600" cy="609600"/>
          </a:xfrm>
        </p:spPr>
        <p:txBody>
          <a:bodyPr>
            <a:normAutofit fontScale="90000"/>
          </a:bodyPr>
          <a:lstStyle/>
          <a:p>
            <a:pPr algn="ctr"/>
            <a:r>
              <a:rPr lang="en-IN" dirty="0">
                <a:latin typeface="Times New Roman" panose="02020603050405020304" pitchFamily="18" charset="0"/>
                <a:cs typeface="Times New Roman" panose="02020603050405020304" pitchFamily="18" charset="0"/>
              </a:rPr>
              <a:t>Impact or Benefits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066800"/>
            <a:ext cx="8610600" cy="5507736"/>
          </a:xfrm>
        </p:spPr>
        <p:txBody>
          <a:bodyPr>
            <a:normAutofit lnSpcReduction="10000"/>
          </a:bodyPr>
          <a:lstStyle/>
          <a:p>
            <a:pPr lvl="0" algn="just">
              <a:lnSpc>
                <a:spcPct val="110000"/>
              </a:lnSpc>
            </a:pPr>
            <a:r>
              <a:rPr lang="en-IN" sz="2800" dirty="0">
                <a:latin typeface="Times New Roman" panose="02020603050405020304" pitchFamily="18" charset="0"/>
                <a:ea typeface="Times New Roman" panose="02020603050405020304" pitchFamily="18" charset="0"/>
                <a:cs typeface="Times New Roman" panose="02020603050405020304" pitchFamily="18" charset="0"/>
              </a:rPr>
              <a:t>It  reduces MDM cost.</a:t>
            </a:r>
          </a:p>
          <a:p>
            <a:pPr lvl="0" algn="just">
              <a:lnSpc>
                <a:spcPct val="110000"/>
              </a:lnSpc>
            </a:pPr>
            <a:r>
              <a:rPr lang="en-IN" sz="2800" dirty="0">
                <a:latin typeface="Times New Roman" panose="02020603050405020304" pitchFamily="18" charset="0"/>
                <a:ea typeface="Times New Roman" panose="02020603050405020304" pitchFamily="18" charset="0"/>
                <a:cs typeface="Times New Roman" panose="02020603050405020304" pitchFamily="18" charset="0"/>
              </a:rPr>
              <a:t>Social Benefits  &amp; Impacts.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Supplementation of the nutritional value of MDM food. </a:t>
            </a:r>
          </a:p>
          <a:p>
            <a:pPr lvl="0" algn="just">
              <a:lnSpc>
                <a:spcPct val="11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Development of rapport with the local community. </a:t>
            </a:r>
          </a:p>
          <a:p>
            <a:pPr lvl="0" algn="just">
              <a:lnSpc>
                <a:spcPct val="11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Inculcating the feeling of equity and brotherhood among the children of all communities.</a:t>
            </a:r>
          </a:p>
          <a:p>
            <a:pPr lvl="0" algn="just">
              <a:lnSpc>
                <a:spcPct val="11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Reduction of the gap between the school administration and the community.</a:t>
            </a:r>
          </a:p>
          <a:p>
            <a:pPr lvl="0" algn="just">
              <a:lnSpc>
                <a:spcPct val="11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This is also reflected in form of enhancement of the enrolment and regular attendance of the children at the school.</a:t>
            </a:r>
            <a:endParaRPr lang="en-US" sz="2800" dirty="0">
              <a:latin typeface="Times New Roman" panose="02020603050405020304" pitchFamily="18" charset="0"/>
              <a:cs typeface="Times New Roman" panose="02020603050405020304" pitchFamily="18" charset="0"/>
            </a:endParaRPr>
          </a:p>
          <a:p>
            <a:pPr>
              <a:lnSpc>
                <a:spcPct val="110000"/>
              </a:lnSpc>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F81BCA05-A507-4A10-9B85-E79264D9BD23}" type="slidenum">
              <a:rPr lang="en-US" smtClean="0"/>
              <a:pPr>
                <a:defRPr/>
              </a:pPr>
              <a:t>12</a:t>
            </a:fld>
            <a:endParaRPr lang="en-US" dirty="0"/>
          </a:p>
        </p:txBody>
      </p:sp>
    </p:spTree>
    <p:extLst>
      <p:ext uri="{BB962C8B-B14F-4D97-AF65-F5344CB8AC3E}">
        <p14:creationId xmlns:p14="http://schemas.microsoft.com/office/powerpoint/2010/main" val="394790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4760D76-FDF3-4E5D-A58F-697AF1A17FAC}" type="slidenum">
              <a:rPr lang="en-US" smtClean="0"/>
              <a:pPr>
                <a:defRPr/>
              </a:pPr>
              <a:t>13</a:t>
            </a:fld>
            <a:endParaRPr lang="en-US"/>
          </a:p>
        </p:txBody>
      </p:sp>
      <p:sp>
        <p:nvSpPr>
          <p:cNvPr id="9" name="AutoShape 10"/>
          <p:cNvSpPr>
            <a:spLocks noChangeArrowheads="1"/>
          </p:cNvSpPr>
          <p:nvPr/>
        </p:nvSpPr>
        <p:spPr bwMode="auto">
          <a:xfrm>
            <a:off x="0" y="0"/>
            <a:ext cx="9144000" cy="838200"/>
          </a:xfrm>
          <a:prstGeom prst="roundRect">
            <a:avLst>
              <a:gd name="adj" fmla="val 0"/>
            </a:avLst>
          </a:prstGeom>
          <a:solidFill>
            <a:srgbClr val="00009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4000" b="1" dirty="0" err="1">
                <a:solidFill>
                  <a:schemeClr val="bg1"/>
                </a:solidFill>
                <a:latin typeface="Calibri" pitchFamily="34" charset="0"/>
              </a:rPr>
              <a:t>Tithi</a:t>
            </a:r>
            <a:r>
              <a:rPr lang="en-US" sz="4000" b="1" dirty="0">
                <a:solidFill>
                  <a:schemeClr val="bg1"/>
                </a:solidFill>
                <a:latin typeface="Calibri" pitchFamily="34" charset="0"/>
              </a:rPr>
              <a:t> </a:t>
            </a:r>
            <a:r>
              <a:rPr lang="en-US" sz="4000" b="1" dirty="0" err="1">
                <a:solidFill>
                  <a:schemeClr val="bg1"/>
                </a:solidFill>
                <a:latin typeface="Calibri" pitchFamily="34" charset="0"/>
              </a:rPr>
              <a:t>Bhojan</a:t>
            </a:r>
            <a:r>
              <a:rPr lang="en-US" sz="4000" b="1" dirty="0">
                <a:solidFill>
                  <a:schemeClr val="bg1"/>
                </a:solidFill>
                <a:latin typeface="Calibri" pitchFamily="34" charset="0"/>
              </a:rPr>
              <a:t> by Community Participation</a:t>
            </a:r>
          </a:p>
        </p:txBody>
      </p:sp>
      <p:pic>
        <p:nvPicPr>
          <p:cNvPr id="6" name="Picture 6" descr="C:\Users\Hetal\Desktop\Photo\tithi bhojan\IMG_0027.jpg"/>
          <p:cNvPicPr>
            <a:picLocks noChangeAspect="1" noChangeArrowheads="1"/>
          </p:cNvPicPr>
          <p:nvPr/>
        </p:nvPicPr>
        <p:blipFill>
          <a:blip r:embed="rId2" cstate="print"/>
          <a:srcRect/>
          <a:stretch>
            <a:fillRect/>
          </a:stretch>
        </p:blipFill>
        <p:spPr bwMode="auto">
          <a:xfrm>
            <a:off x="457200" y="1556792"/>
            <a:ext cx="4114800" cy="4896543"/>
          </a:xfrm>
          <a:prstGeom prst="rect">
            <a:avLst/>
          </a:prstGeom>
          <a:noFill/>
        </p:spPr>
      </p:pic>
      <p:pic>
        <p:nvPicPr>
          <p:cNvPr id="7" name="Picture 7" descr="C:\Users\Hetal\Desktop\Photo\tithi bhojan\IMG-20151117-WA0018.jpg"/>
          <p:cNvPicPr>
            <a:picLocks noChangeAspect="1" noChangeArrowheads="1"/>
          </p:cNvPicPr>
          <p:nvPr/>
        </p:nvPicPr>
        <p:blipFill>
          <a:blip r:embed="rId3" cstate="print"/>
          <a:srcRect/>
          <a:stretch>
            <a:fillRect/>
          </a:stretch>
        </p:blipFill>
        <p:spPr bwMode="auto">
          <a:xfrm>
            <a:off x="4572001" y="1556792"/>
            <a:ext cx="4114800" cy="4896544"/>
          </a:xfrm>
          <a:prstGeom prst="rect">
            <a:avLst/>
          </a:prstGeom>
          <a:noFill/>
        </p:spPr>
      </p:pic>
    </p:spTree>
    <p:extLst>
      <p:ext uri="{BB962C8B-B14F-4D97-AF65-F5344CB8AC3E}">
        <p14:creationId xmlns:p14="http://schemas.microsoft.com/office/powerpoint/2010/main" val="5072566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295400"/>
          </a:xfrm>
        </p:spPr>
        <p:txBody>
          <a:bodyPr>
            <a:noAutofit/>
          </a:bodyPr>
          <a:lstStyle/>
          <a:p>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ANNA  TRIVENI YOJANA”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r>
              <a:rPr lang="en-IN" sz="2800" b="1" dirty="0">
                <a:latin typeface="Times New Roman" panose="02020603050405020304" pitchFamily="18" charset="0"/>
                <a:cs typeface="Times New Roman" panose="02020603050405020304" pitchFamily="18" charset="0"/>
              </a:rPr>
              <a:t>Free food grain to Tribal Girls under Mid Day Meal</a:t>
            </a:r>
            <a:br>
              <a:rPr lang="en-US" sz="2800"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0" y="1447800"/>
            <a:ext cx="5334000" cy="5410200"/>
          </a:xfrm>
        </p:spPr>
        <p:txBody>
          <a:bodyPr>
            <a:normAutofit fontScale="92500"/>
          </a:bodyPr>
          <a:lstStyle/>
          <a:p>
            <a:endParaRPr lang="en-US" sz="700"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Benefit of the scheme is given to the tribal girls whose attendance  is more then 70% during the term.</a:t>
            </a:r>
          </a:p>
          <a:p>
            <a:pPr algn="just"/>
            <a:r>
              <a:rPr lang="en-US" dirty="0">
                <a:latin typeface="Times New Roman" panose="02020603050405020304" pitchFamily="18" charset="0"/>
                <a:cs typeface="Times New Roman" panose="02020603050405020304" pitchFamily="18" charset="0"/>
              </a:rPr>
              <a:t>This benefit is extended for the two tribal girls in the family.</a:t>
            </a:r>
          </a:p>
          <a:p>
            <a:pPr algn="just"/>
            <a:r>
              <a:rPr lang="en-US" dirty="0">
                <a:latin typeface="Times New Roman" panose="02020603050405020304" pitchFamily="18" charset="0"/>
                <a:cs typeface="Times New Roman" panose="02020603050405020304" pitchFamily="18" charset="0"/>
              </a:rPr>
              <a:t>60kg (per term 30 kg) food gains  (10kg wheat,10kg Rice,10kg Corn) is  given to the tribal girls.</a:t>
            </a:r>
          </a:p>
          <a:p>
            <a:pPr algn="just"/>
            <a:r>
              <a:rPr lang="en-US" dirty="0">
                <a:latin typeface="Times New Roman" panose="02020603050405020304" pitchFamily="18" charset="0"/>
                <a:cs typeface="Times New Roman" panose="02020603050405020304" pitchFamily="18" charset="0"/>
              </a:rPr>
              <a:t>Provision :Rs.76 crore in year 2017-18 </a:t>
            </a:r>
          </a:p>
          <a:p>
            <a:pPr algn="just"/>
            <a:r>
              <a:rPr lang="en-US" dirty="0">
                <a:latin typeface="Times New Roman" panose="02020603050405020304" pitchFamily="18" charset="0"/>
                <a:cs typeface="Times New Roman" panose="02020603050405020304" pitchFamily="18" charset="0"/>
              </a:rPr>
              <a:t>Criteria : must  have more than 70 % annual attendance</a:t>
            </a:r>
            <a:endParaRPr lang="gu-IN" dirty="0">
              <a:latin typeface="Times New Roman" panose="02020603050405020304" pitchFamily="18" charset="0"/>
            </a:endParaRPr>
          </a:p>
        </p:txBody>
      </p:sp>
      <p:pic>
        <p:nvPicPr>
          <p:cNvPr id="8194" name="Picture 2" descr="E:\MDM Photo\Strishakti\img1_big.jpg"/>
          <p:cNvPicPr>
            <a:picLocks noChangeAspect="1" noChangeArrowheads="1"/>
          </p:cNvPicPr>
          <p:nvPr/>
        </p:nvPicPr>
        <p:blipFill>
          <a:blip r:embed="rId2" cstate="print"/>
          <a:srcRect/>
          <a:stretch>
            <a:fillRect/>
          </a:stretch>
        </p:blipFill>
        <p:spPr bwMode="auto">
          <a:xfrm>
            <a:off x="5410200" y="1752600"/>
            <a:ext cx="3352800" cy="4221163"/>
          </a:xfrm>
          <a:prstGeom prst="rect">
            <a:avLst/>
          </a:prstGeom>
          <a:noFill/>
        </p:spPr>
      </p:pic>
    </p:spTree>
    <p:extLst>
      <p:ext uri="{BB962C8B-B14F-4D97-AF65-F5344CB8AC3E}">
        <p14:creationId xmlns:p14="http://schemas.microsoft.com/office/powerpoint/2010/main" val="11602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F8D9E8-11BD-47AC-BDAB-4339CCC1E802}"/>
              </a:ext>
            </a:extLst>
          </p:cNvPr>
          <p:cNvSpPr>
            <a:spLocks noGrp="1"/>
          </p:cNvSpPr>
          <p:nvPr>
            <p:ph type="title"/>
          </p:nvPr>
        </p:nvSpPr>
        <p:spPr>
          <a:xfrm>
            <a:off x="0" y="274638"/>
            <a:ext cx="9144000" cy="1143000"/>
          </a:xfrm>
        </p:spPr>
        <p:txBody>
          <a:bodyPr>
            <a:normAutofit fontScale="90000"/>
          </a:bodyPr>
          <a:lstStyle/>
          <a:p>
            <a:r>
              <a:rPr lang="en-IN" b="1" dirty="0">
                <a:latin typeface="Times New Roman" panose="02020603050405020304" pitchFamily="18" charset="0"/>
                <a:cs typeface="Times New Roman" panose="02020603050405020304" pitchFamily="18" charset="0"/>
              </a:rPr>
              <a:t>Centralized Modern Kitchen in MDM </a:t>
            </a:r>
            <a:br>
              <a:rPr lang="en-IN"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1DE65490-0E9B-4762-B0B0-3C1FA50A0FBB}"/>
              </a:ext>
            </a:extLst>
          </p:cNvPr>
          <p:cNvSpPr>
            <a:spLocks noGrp="1"/>
          </p:cNvSpPr>
          <p:nvPr>
            <p:ph idx="1"/>
          </p:nvPr>
        </p:nvSpPr>
        <p:spPr>
          <a:xfrm>
            <a:off x="0" y="1066800"/>
            <a:ext cx="8991600" cy="5516562"/>
          </a:xfrm>
        </p:spPr>
        <p:txBody>
          <a:bodyPr>
            <a:normAutofit/>
          </a:bodyPr>
          <a:lstStyle/>
          <a:p>
            <a:pPr lvl="0" algn="just"/>
            <a:r>
              <a:rPr lang="en-US" dirty="0">
                <a:latin typeface="Times New Roman" panose="02020603050405020304" pitchFamily="18" charset="0"/>
                <a:cs typeface="Times New Roman" panose="02020603050405020304" pitchFamily="18" charset="0"/>
              </a:rPr>
              <a:t>The aim and objective of the program has been to achieve universalization of elementary education be enhancing enrollment, retention and attendance and improving the nutritional status and quality of education.</a:t>
            </a:r>
          </a:p>
          <a:p>
            <a:pPr marL="0" lvl="0" indent="0" algn="just">
              <a:buNone/>
            </a:pPr>
            <a:endParaRPr lang="en-IN"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At present three NGO namely </a:t>
            </a:r>
            <a:r>
              <a:rPr lang="en-US" dirty="0" err="1">
                <a:latin typeface="Times New Roman" panose="02020603050405020304" pitchFamily="18" charset="0"/>
                <a:cs typeface="Times New Roman" panose="02020603050405020304" pitchFamily="18" charset="0"/>
              </a:rPr>
              <a:t>Stri</a:t>
            </a:r>
            <a:r>
              <a:rPr lang="en-US" dirty="0">
                <a:latin typeface="Times New Roman" panose="02020603050405020304" pitchFamily="18" charset="0"/>
                <a:cs typeface="Times New Roman" panose="02020603050405020304" pitchFamily="18" charset="0"/>
              </a:rPr>
              <a:t> Shakti, Akshaya Patra Foundation &amp; Nayak Foundation are serving cooked food under the MDM Scheme from their centralized kitchen in 7 districts, 3327  schools.</a:t>
            </a:r>
            <a:endParaRPr lang="en-IN"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2547472-ABDE-441D-B5E4-2BF8C83B648F}"/>
              </a:ext>
            </a:extLst>
          </p:cNvPr>
          <p:cNvSpPr>
            <a:spLocks noGrp="1"/>
          </p:cNvSpPr>
          <p:nvPr>
            <p:ph type="sldNum" sz="quarter" idx="12"/>
          </p:nvPr>
        </p:nvSpPr>
        <p:spPr/>
        <p:txBody>
          <a:bodyPr/>
          <a:lstStyle/>
          <a:p>
            <a:pPr>
              <a:defRPr/>
            </a:pPr>
            <a:fld id="{ED227AEA-D253-4209-8045-01A6677607FC}" type="slidenum">
              <a:rPr lang="en-US" smtClean="0"/>
              <a:pPr>
                <a:defRPr/>
              </a:pPr>
              <a:t>15</a:t>
            </a:fld>
            <a:endParaRPr lang="en-US" dirty="0"/>
          </a:p>
        </p:txBody>
      </p:sp>
    </p:spTree>
    <p:extLst>
      <p:ext uri="{BB962C8B-B14F-4D97-AF65-F5344CB8AC3E}">
        <p14:creationId xmlns:p14="http://schemas.microsoft.com/office/powerpoint/2010/main" val="203220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p:cNvSpPr>
            <a:spLocks noChangeArrowheads="1"/>
          </p:cNvSpPr>
          <p:nvPr/>
        </p:nvSpPr>
        <p:spPr bwMode="auto">
          <a:xfrm>
            <a:off x="0" y="0"/>
            <a:ext cx="9144000" cy="990600"/>
          </a:xfrm>
          <a:prstGeom prst="roundRect">
            <a:avLst>
              <a:gd name="adj" fmla="val 0"/>
            </a:avLst>
          </a:prstGeom>
          <a:solidFill>
            <a:srgbClr val="00009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lvl="0" algn="ctr" fontAlgn="auto">
              <a:spcBef>
                <a:spcPts val="0"/>
              </a:spcBef>
              <a:spcAft>
                <a:spcPts val="0"/>
              </a:spcAft>
              <a:defRPr/>
            </a:pPr>
            <a:r>
              <a:rPr lang="en-US" sz="3600" b="1" dirty="0">
                <a:latin typeface="Tahoma" pitchFamily="34" charset="0"/>
              </a:rPr>
              <a:t>Centralized Modern Kitchen in MDM </a:t>
            </a:r>
          </a:p>
        </p:txBody>
      </p:sp>
      <p:sp>
        <p:nvSpPr>
          <p:cNvPr id="7" name="Slide Number Placeholder 6"/>
          <p:cNvSpPr>
            <a:spLocks noGrp="1"/>
          </p:cNvSpPr>
          <p:nvPr>
            <p:ph type="sldNum" sz="quarter" idx="12"/>
          </p:nvPr>
        </p:nvSpPr>
        <p:spPr/>
        <p:txBody>
          <a:bodyPr/>
          <a:lstStyle/>
          <a:p>
            <a:pPr>
              <a:defRPr/>
            </a:pPr>
            <a:fld id="{6146EB06-FB9F-4D55-B1D9-99E76C32808C}" type="slidenum">
              <a:rPr lang="en-US"/>
              <a:pPr>
                <a:defRPr/>
              </a:pPr>
              <a:t>16</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309321508"/>
              </p:ext>
            </p:extLst>
          </p:nvPr>
        </p:nvGraphicFramePr>
        <p:xfrm>
          <a:off x="-3" y="914401"/>
          <a:ext cx="9144002" cy="6691694"/>
        </p:xfrm>
        <a:graphic>
          <a:graphicData uri="http://schemas.openxmlformats.org/drawingml/2006/table">
            <a:tbl>
              <a:tblPr firstRow="1" bandRow="1">
                <a:tableStyleId>{D7AC3CCA-C797-4891-BE02-D94E43425B78}</a:tableStyleId>
              </a:tblPr>
              <a:tblGrid>
                <a:gridCol w="531807">
                  <a:extLst>
                    <a:ext uri="{9D8B030D-6E8A-4147-A177-3AD203B41FA5}">
                      <a16:colId xmlns:a16="http://schemas.microsoft.com/office/drawing/2014/main" val="20000"/>
                    </a:ext>
                  </a:extLst>
                </a:gridCol>
                <a:gridCol w="1813885">
                  <a:extLst>
                    <a:ext uri="{9D8B030D-6E8A-4147-A177-3AD203B41FA5}">
                      <a16:colId xmlns:a16="http://schemas.microsoft.com/office/drawing/2014/main" val="20001"/>
                    </a:ext>
                  </a:extLst>
                </a:gridCol>
                <a:gridCol w="4272503">
                  <a:extLst>
                    <a:ext uri="{9D8B030D-6E8A-4147-A177-3AD203B41FA5}">
                      <a16:colId xmlns:a16="http://schemas.microsoft.com/office/drawing/2014/main" val="20002"/>
                    </a:ext>
                  </a:extLst>
                </a:gridCol>
                <a:gridCol w="1172845">
                  <a:extLst>
                    <a:ext uri="{9D8B030D-6E8A-4147-A177-3AD203B41FA5}">
                      <a16:colId xmlns:a16="http://schemas.microsoft.com/office/drawing/2014/main" val="20003"/>
                    </a:ext>
                  </a:extLst>
                </a:gridCol>
                <a:gridCol w="1352962">
                  <a:extLst>
                    <a:ext uri="{9D8B030D-6E8A-4147-A177-3AD203B41FA5}">
                      <a16:colId xmlns:a16="http://schemas.microsoft.com/office/drawing/2014/main" val="20004"/>
                    </a:ext>
                  </a:extLst>
                </a:gridCol>
              </a:tblGrid>
              <a:tr h="948741">
                <a:tc>
                  <a:txBody>
                    <a:bodyPr/>
                    <a:lstStyle/>
                    <a:p>
                      <a:pPr algn="ctr"/>
                      <a:r>
                        <a:rPr lang="en-US" sz="2000" kern="1200" dirty="0">
                          <a:latin typeface="Times New Roman" panose="02020603050405020304" pitchFamily="18" charset="0"/>
                          <a:cs typeface="Times New Roman" panose="02020603050405020304" pitchFamily="18" charset="0"/>
                        </a:rPr>
                        <a:t>Sr.</a:t>
                      </a:r>
                      <a:endParaRPr 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Organization</a:t>
                      </a:r>
                      <a:endParaRPr lang="en-US" sz="20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Area served </a:t>
                      </a:r>
                      <a:endParaRPr lang="en-US" sz="20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Centers </a:t>
                      </a:r>
                      <a:endParaRPr lang="en-US" sz="20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1800" dirty="0">
                          <a:latin typeface="Times New Roman" panose="02020603050405020304" pitchFamily="18" charset="0"/>
                          <a:cs typeface="Times New Roman" panose="02020603050405020304" pitchFamily="18" charset="0"/>
                        </a:rPr>
                        <a:t>Beneficiary</a:t>
                      </a:r>
                      <a:r>
                        <a:rPr lang="en-US" sz="2000" baseline="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in Lakhs</a:t>
                      </a:r>
                      <a:endParaRPr lang="en-US" sz="20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0000"/>
                  </a:ext>
                </a:extLst>
              </a:tr>
              <a:tr h="1717549">
                <a:tc>
                  <a:txBody>
                    <a:bodyPr/>
                    <a:lstStyle/>
                    <a:p>
                      <a:pPr algn="ctr"/>
                      <a:r>
                        <a:rPr lang="en-US" sz="2000" dirty="0">
                          <a:latin typeface="Times New Roman" panose="02020603050405020304" pitchFamily="18" charset="0"/>
                          <a:cs typeface="Times New Roman" panose="02020603050405020304" pitchFamily="18" charset="0"/>
                        </a:rPr>
                        <a:t>1</a:t>
                      </a: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r>
                        <a:rPr lang="en-US" sz="2000" dirty="0" err="1">
                          <a:latin typeface="Times New Roman" panose="02020603050405020304" pitchFamily="18" charset="0"/>
                          <a:cs typeface="Times New Roman" panose="02020603050405020304" pitchFamily="18" charset="0"/>
                        </a:rPr>
                        <a:t>Akshayapatra</a:t>
                      </a: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Corporations</a:t>
                      </a:r>
                      <a:r>
                        <a:rPr lang="en-US" sz="2000" baseline="0" dirty="0">
                          <a:latin typeface="Times New Roman" panose="02020603050405020304" pitchFamily="18" charset="0"/>
                          <a:cs typeface="Times New Roman" panose="02020603050405020304" pitchFamily="18" charset="0"/>
                        </a:rPr>
                        <a:t> of  </a:t>
                      </a:r>
                      <a:r>
                        <a:rPr lang="en-US" sz="2000" dirty="0" err="1">
                          <a:latin typeface="Times New Roman" panose="02020603050405020304" pitchFamily="18" charset="0"/>
                          <a:cs typeface="Times New Roman" panose="02020603050405020304" pitchFamily="18" charset="0"/>
                        </a:rPr>
                        <a:t>Ahmedabad</a:t>
                      </a:r>
                      <a:r>
                        <a:rPr lang="en-US" sz="2000" dirty="0">
                          <a:latin typeface="Times New Roman" panose="02020603050405020304" pitchFamily="18" charset="0"/>
                          <a:cs typeface="Times New Roman" panose="02020603050405020304" pitchFamily="18" charset="0"/>
                        </a:rPr>
                        <a:t> (W),Bhavnagar, Surat</a:t>
                      </a:r>
                      <a:r>
                        <a:rPr lang="en-US" sz="2000" baseline="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Vadodara</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Gandhinagar</a:t>
                      </a:r>
                      <a:r>
                        <a:rPr lang="en-US" sz="2000" dirty="0">
                          <a:latin typeface="Times New Roman" panose="02020603050405020304" pitchFamily="18" charset="0"/>
                          <a:cs typeface="Times New Roman" panose="02020603050405020304" pitchFamily="18" charset="0"/>
                        </a:rPr>
                        <a:t> (3 blocks) </a:t>
                      </a:r>
                    </a:p>
                    <a:p>
                      <a:r>
                        <a:rPr lang="en-US" sz="2000" dirty="0" err="1">
                          <a:latin typeface="Times New Roman" panose="02020603050405020304" pitchFamily="18" charset="0"/>
                          <a:cs typeface="Times New Roman" panose="02020603050405020304" pitchFamily="18" charset="0"/>
                        </a:rPr>
                        <a:t>Ahmedabad</a:t>
                      </a:r>
                      <a:r>
                        <a:rPr lang="en-US" sz="2000" dirty="0">
                          <a:latin typeface="Times New Roman" panose="02020603050405020304" pitchFamily="18" charset="0"/>
                          <a:cs typeface="Times New Roman" panose="02020603050405020304" pitchFamily="18" charset="0"/>
                        </a:rPr>
                        <a:t> rural</a:t>
                      </a:r>
                      <a:r>
                        <a:rPr lang="en-US" sz="2000" baseline="0" dirty="0">
                          <a:latin typeface="Times New Roman" panose="02020603050405020304" pitchFamily="18" charset="0"/>
                          <a:cs typeface="Times New Roman" panose="02020603050405020304" pitchFamily="18" charset="0"/>
                        </a:rPr>
                        <a:t> (1 block), </a:t>
                      </a:r>
                    </a:p>
                    <a:p>
                      <a:r>
                        <a:rPr lang="en-US" sz="2000" baseline="0" dirty="0" err="1">
                          <a:latin typeface="Times New Roman" panose="02020603050405020304" pitchFamily="18" charset="0"/>
                          <a:cs typeface="Times New Roman" panose="02020603050405020304" pitchFamily="18" charset="0"/>
                        </a:rPr>
                        <a:t>Vadodara</a:t>
                      </a:r>
                      <a:r>
                        <a:rPr lang="en-US" sz="2000" baseline="0" dirty="0">
                          <a:latin typeface="Times New Roman" panose="02020603050405020304" pitchFamily="18" charset="0"/>
                          <a:cs typeface="Times New Roman" panose="02020603050405020304" pitchFamily="18" charset="0"/>
                        </a:rPr>
                        <a:t> (3 blocks) </a:t>
                      </a:r>
                      <a:r>
                        <a:rPr lang="en-US" sz="2000" dirty="0">
                          <a:latin typeface="Times New Roman" panose="02020603050405020304" pitchFamily="18" charset="0"/>
                          <a:cs typeface="Times New Roman" panose="02020603050405020304" pitchFamily="18" charset="0"/>
                        </a:rPr>
                        <a:t>  </a:t>
                      </a: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1555</a:t>
                      </a:r>
                    </a:p>
                    <a:p>
                      <a:pPr algn="ctr"/>
                      <a:endParaRPr lang="en-US" sz="2000" dirty="0">
                        <a:latin typeface="Times New Roman" panose="02020603050405020304" pitchFamily="18" charset="0"/>
                        <a:cs typeface="Times New Roman" panose="02020603050405020304" pitchFamily="18" charset="0"/>
                      </a:endParaRPr>
                    </a:p>
                    <a:p>
                      <a:pPr algn="ct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357215</a:t>
                      </a:r>
                    </a:p>
                    <a:p>
                      <a:pPr algn="ct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0001"/>
                  </a:ext>
                </a:extLst>
              </a:tr>
              <a:tr h="899668">
                <a:tc>
                  <a:txBody>
                    <a:bodyPr/>
                    <a:lstStyle/>
                    <a:p>
                      <a:pPr algn="ctr"/>
                      <a:r>
                        <a:rPr lang="en-US" sz="2000" dirty="0">
                          <a:latin typeface="Times New Roman" panose="02020603050405020304" pitchFamily="18" charset="0"/>
                          <a:cs typeface="Times New Roman" panose="02020603050405020304" pitchFamily="18" charset="0"/>
                        </a:rPr>
                        <a:t>2</a:t>
                      </a: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r>
                        <a:rPr lang="en-US" sz="2000" dirty="0" err="1">
                          <a:latin typeface="Times New Roman" panose="02020603050405020304" pitchFamily="18" charset="0"/>
                          <a:cs typeface="Times New Roman" panose="02020603050405020304" pitchFamily="18" charset="0"/>
                        </a:rPr>
                        <a:t>Nayak</a:t>
                      </a:r>
                      <a:r>
                        <a:rPr lang="en-US" sz="2000" dirty="0">
                          <a:latin typeface="Times New Roman" panose="02020603050405020304" pitchFamily="18" charset="0"/>
                          <a:cs typeface="Times New Roman" panose="02020603050405020304" pitchFamily="18" charset="0"/>
                        </a:rPr>
                        <a:t> Foundation </a:t>
                      </a: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Navasari</a:t>
                      </a:r>
                      <a:r>
                        <a:rPr lang="en-US" sz="2000" dirty="0">
                          <a:latin typeface="Times New Roman" panose="02020603050405020304" pitchFamily="18" charset="0"/>
                          <a:cs typeface="Times New Roman" panose="02020603050405020304" pitchFamily="18" charset="0"/>
                        </a:rPr>
                        <a:t> District</a:t>
                      </a: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2000" dirty="0">
                          <a:latin typeface="Times New Roman" panose="02020603050405020304" pitchFamily="18" charset="0"/>
                          <a:cs typeface="Times New Roman" panose="02020603050405020304" pitchFamily="18" charset="0"/>
                        </a:rPr>
                        <a:t>740</a:t>
                      </a: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marL="342900" indent="-342900" algn="ctr">
                        <a:buNone/>
                      </a:pPr>
                      <a:r>
                        <a:rPr lang="en-US" sz="2000" b="0" dirty="0">
                          <a:latin typeface="Times New Roman" panose="02020603050405020304" pitchFamily="18" charset="0"/>
                          <a:cs typeface="Times New Roman" panose="02020603050405020304" pitchFamily="18" charset="0"/>
                        </a:rPr>
                        <a:t>72164</a:t>
                      </a:r>
                    </a:p>
                  </a:txBody>
                  <a:tcPr anchor="ctr">
                    <a:solidFill>
                      <a:schemeClr val="bg1"/>
                    </a:solidFill>
                  </a:tcPr>
                </a:tc>
                <a:extLst>
                  <a:ext uri="{0D108BD9-81ED-4DB2-BD59-A6C34878D82A}">
                    <a16:rowId xmlns:a16="http://schemas.microsoft.com/office/drawing/2014/main" val="10002"/>
                  </a:ext>
                </a:extLst>
              </a:tr>
              <a:tr h="1308609">
                <a:tc>
                  <a:txBody>
                    <a:bodyPr/>
                    <a:lstStyle/>
                    <a:p>
                      <a:pPr algn="ctr"/>
                      <a:r>
                        <a:rPr lang="en-US" sz="2000" dirty="0">
                          <a:latin typeface="Times New Roman" panose="02020603050405020304" pitchFamily="18" charset="0"/>
                          <a:cs typeface="Times New Roman" panose="02020603050405020304" pitchFamily="18" charset="0"/>
                        </a:rPr>
                        <a:t>3</a:t>
                      </a: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r>
                        <a:rPr lang="en-US" sz="2000" dirty="0" err="1">
                          <a:latin typeface="Times New Roman" panose="02020603050405020304" pitchFamily="18" charset="0"/>
                          <a:cs typeface="Times New Roman" panose="02020603050405020304" pitchFamily="18" charset="0"/>
                        </a:rPr>
                        <a:t>Stree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Shakti</a:t>
                      </a: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r>
                        <a:rPr lang="en-US" sz="2000" dirty="0">
                          <a:latin typeface="Times New Roman" panose="02020603050405020304" pitchFamily="18" charset="0"/>
                          <a:cs typeface="Times New Roman" panose="02020603050405020304" pitchFamily="18" charset="0"/>
                        </a:rPr>
                        <a:t>Corporations</a:t>
                      </a:r>
                      <a:r>
                        <a:rPr lang="en-US" sz="2000" baseline="0" dirty="0">
                          <a:latin typeface="Times New Roman" panose="02020603050405020304" pitchFamily="18" charset="0"/>
                          <a:cs typeface="Times New Roman" panose="02020603050405020304" pitchFamily="18" charset="0"/>
                        </a:rPr>
                        <a:t> of </a:t>
                      </a:r>
                      <a:r>
                        <a:rPr lang="en-US" sz="2000" dirty="0" err="1">
                          <a:latin typeface="Times New Roman" panose="02020603050405020304" pitchFamily="18" charset="0"/>
                          <a:cs typeface="Times New Roman" panose="02020603050405020304" pitchFamily="18" charset="0"/>
                        </a:rPr>
                        <a:t>Ahmedabad</a:t>
                      </a:r>
                      <a:r>
                        <a:rPr lang="en-US" sz="2000" dirty="0">
                          <a:latin typeface="Times New Roman" panose="02020603050405020304" pitchFamily="18" charset="0"/>
                          <a:cs typeface="Times New Roman" panose="02020603050405020304" pitchFamily="18" charset="0"/>
                        </a:rPr>
                        <a:t> </a:t>
                      </a:r>
                      <a:r>
                        <a:rPr lang="en-US" sz="2000" baseline="0" dirty="0">
                          <a:latin typeface="Times New Roman" panose="02020603050405020304" pitchFamily="18" charset="0"/>
                          <a:cs typeface="Times New Roman" panose="02020603050405020304" pitchFamily="18" charset="0"/>
                        </a:rPr>
                        <a:t>(E) and Rajkot, </a:t>
                      </a:r>
                      <a:r>
                        <a:rPr lang="en-US" sz="2000" baseline="0" dirty="0" err="1">
                          <a:latin typeface="Times New Roman" panose="02020603050405020304" pitchFamily="18" charset="0"/>
                          <a:cs typeface="Times New Roman" panose="02020603050405020304" pitchFamily="18" charset="0"/>
                        </a:rPr>
                        <a:t>Valsad</a:t>
                      </a:r>
                      <a:r>
                        <a:rPr lang="en-US" sz="2000" baseline="0" dirty="0">
                          <a:latin typeface="Times New Roman" panose="02020603050405020304" pitchFamily="18" charset="0"/>
                          <a:cs typeface="Times New Roman" panose="02020603050405020304" pitchFamily="18" charset="0"/>
                        </a:rPr>
                        <a:t>  (4 blocks) </a:t>
                      </a: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2000" b="0" dirty="0">
                          <a:latin typeface="Times New Roman" panose="02020603050405020304" pitchFamily="18" charset="0"/>
                          <a:cs typeface="Times New Roman" panose="02020603050405020304" pitchFamily="18" charset="0"/>
                        </a:rPr>
                        <a:t>1032</a:t>
                      </a:r>
                    </a:p>
                    <a:p>
                      <a:pPr algn="ct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2000" b="0" dirty="0">
                          <a:latin typeface="Times New Roman" panose="02020603050405020304" pitchFamily="18" charset="0"/>
                          <a:cs typeface="Times New Roman" panose="02020603050405020304" pitchFamily="18" charset="0"/>
                        </a:rPr>
                        <a:t>108621</a:t>
                      </a:r>
                    </a:p>
                    <a:p>
                      <a:pPr algn="ct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0003"/>
                  </a:ext>
                </a:extLst>
              </a:tr>
              <a:tr h="1019948">
                <a:tc gridSpan="2">
                  <a:txBody>
                    <a:bodyPr/>
                    <a:lstStyle/>
                    <a:p>
                      <a:pPr algn="ctr"/>
                      <a:r>
                        <a:rPr lang="en-US" sz="2000" b="0" dirty="0">
                          <a:latin typeface="Times New Roman" panose="02020603050405020304" pitchFamily="18" charset="0"/>
                          <a:cs typeface="Times New Roman" panose="02020603050405020304" pitchFamily="18" charset="0"/>
                        </a:rPr>
                        <a:t>Total</a:t>
                      </a:r>
                      <a:r>
                        <a:rPr lang="en-US" sz="2000" b="0" baseline="0" dirty="0">
                          <a:latin typeface="Times New Roman" panose="02020603050405020304" pitchFamily="18" charset="0"/>
                          <a:cs typeface="Times New Roman" panose="02020603050405020304" pitchFamily="18" charset="0"/>
                        </a:rPr>
                        <a:t> </a:t>
                      </a: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hMerge="1">
                  <a:txBody>
                    <a:bodyPr/>
                    <a:lstStyle/>
                    <a:p>
                      <a:endParaRPr lang="en-US" dirty="0"/>
                    </a:p>
                  </a:txBody>
                  <a:tcPr/>
                </a:tc>
                <a:tc>
                  <a:txBody>
                    <a:bodyPr/>
                    <a:lstStyle/>
                    <a:p>
                      <a:pPr algn="ctr"/>
                      <a:endParaRPr lang="en-US" sz="20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2000" b="0" dirty="0">
                          <a:latin typeface="Times New Roman" panose="02020603050405020304" pitchFamily="18" charset="0"/>
                          <a:cs typeface="Times New Roman" panose="02020603050405020304" pitchFamily="18" charset="0"/>
                        </a:rPr>
                        <a:t>3327</a:t>
                      </a:r>
                    </a:p>
                  </a:txBody>
                  <a:tcPr anchor="ctr">
                    <a:solidFill>
                      <a:schemeClr val="bg1"/>
                    </a:solidFill>
                  </a:tcPr>
                </a:tc>
                <a:tc>
                  <a:txBody>
                    <a:bodyPr/>
                    <a:lstStyle/>
                    <a:p>
                      <a:pPr algn="ctr"/>
                      <a:r>
                        <a:rPr lang="en-US" sz="2000" b="0" dirty="0">
                          <a:latin typeface="Times New Roman" panose="02020603050405020304" pitchFamily="18" charset="0"/>
                          <a:cs typeface="Times New Roman" panose="02020603050405020304" pitchFamily="18" charset="0"/>
                        </a:rPr>
                        <a:t>538000</a:t>
                      </a:r>
                    </a:p>
                  </a:txBody>
                  <a:tcPr anchor="ctr">
                    <a:solidFill>
                      <a:schemeClr val="bg1"/>
                    </a:solidFill>
                  </a:tcPr>
                </a:tc>
                <a:extLst>
                  <a:ext uri="{0D108BD9-81ED-4DB2-BD59-A6C34878D82A}">
                    <a16:rowId xmlns:a16="http://schemas.microsoft.com/office/drawing/2014/main" val="10004"/>
                  </a:ext>
                </a:extLst>
              </a:tr>
              <a:tr h="797179">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a:latin typeface="Times New Roman" panose="02020603050405020304" pitchFamily="18" charset="0"/>
                        <a:cs typeface="Times New Roman" panose="02020603050405020304" pitchFamily="18" charset="0"/>
                      </a:endParaRPr>
                    </a:p>
                  </a:txBody>
                  <a:tcPr anchor="ctr">
                    <a:solidFill>
                      <a:schemeClr val="bg1"/>
                    </a:solidFill>
                  </a:tcPr>
                </a:tc>
                <a:tc hMerge="1">
                  <a:txBody>
                    <a:bodyPr/>
                    <a:lstStyle/>
                    <a:p>
                      <a:endParaRPr lang="en-US"/>
                    </a:p>
                  </a:txBody>
                  <a:tcPr/>
                </a:tc>
                <a:tc hMerge="1">
                  <a:txBody>
                    <a:bodyPr/>
                    <a:lstStyle/>
                    <a:p>
                      <a:endParaRPr lang="en-US" sz="2000" b="1" dirty="0">
                        <a:latin typeface="Calibri" pitchFamily="34" charset="0"/>
                      </a:endParaRPr>
                    </a:p>
                  </a:txBody>
                  <a:tcPr anchor="ctr">
                    <a:solidFill>
                      <a:schemeClr val="bg1"/>
                    </a:solidFill>
                  </a:tcPr>
                </a:tc>
                <a:tc hMerge="1">
                  <a:txBody>
                    <a:bodyPr/>
                    <a:lstStyle/>
                    <a:p>
                      <a:pPr algn="r"/>
                      <a:endParaRPr lang="en-US" sz="2000" b="1" dirty="0">
                        <a:latin typeface="Calibri" pitchFamily="34" charset="0"/>
                      </a:endParaRPr>
                    </a:p>
                  </a:txBody>
                  <a:tcPr anchor="ctr">
                    <a:solidFill>
                      <a:schemeClr val="bg1"/>
                    </a:solidFill>
                  </a:tcPr>
                </a:tc>
                <a:tc hMerge="1">
                  <a:txBody>
                    <a:bodyPr/>
                    <a:lstStyle/>
                    <a:p>
                      <a:pPr algn="r"/>
                      <a:endParaRPr lang="en-US" sz="2000" b="1" dirty="0">
                        <a:latin typeface="Calibri" pitchFamily="34" charset="0"/>
                      </a:endParaRPr>
                    </a:p>
                  </a:txBody>
                  <a:tcPr anchor="c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fontScale="90000"/>
          </a:bodyPr>
          <a:lstStyle/>
          <a:p>
            <a:pPr algn="ctr"/>
            <a:br>
              <a:rPr lang="en-US" dirty="0"/>
            </a:br>
            <a:br>
              <a:rPr lang="en-US" dirty="0"/>
            </a:br>
            <a:r>
              <a:rPr lang="en-US" b="1" dirty="0">
                <a:solidFill>
                  <a:srgbClr val="000099"/>
                </a:solidFill>
              </a:rPr>
              <a:t>NGO PARTICIPATION  </a:t>
            </a:r>
            <a:br>
              <a:rPr lang="en-US" dirty="0"/>
            </a:br>
            <a:br>
              <a:rPr lang="en-US" b="1" dirty="0"/>
            </a:br>
            <a:r>
              <a:rPr lang="en-US" dirty="0"/>
              <a:t> </a:t>
            </a:r>
          </a:p>
        </p:txBody>
      </p:sp>
      <p:pic>
        <p:nvPicPr>
          <p:cNvPr id="2050" name="Picture 2" descr="E:\MDM Photo\Akshaypatra\DSC_0494.JPG"/>
          <p:cNvPicPr>
            <a:picLocks noChangeAspect="1" noChangeArrowheads="1"/>
          </p:cNvPicPr>
          <p:nvPr/>
        </p:nvPicPr>
        <p:blipFill>
          <a:blip r:embed="rId2" cstate="print"/>
          <a:srcRect/>
          <a:stretch>
            <a:fillRect/>
          </a:stretch>
        </p:blipFill>
        <p:spPr bwMode="auto">
          <a:xfrm>
            <a:off x="228600" y="980728"/>
            <a:ext cx="8663880" cy="2600672"/>
          </a:xfrm>
          <a:prstGeom prst="rect">
            <a:avLst/>
          </a:prstGeom>
          <a:noFill/>
        </p:spPr>
      </p:pic>
      <p:pic>
        <p:nvPicPr>
          <p:cNvPr id="6" name="Picture 2" descr="E:\MDM Photo\Akshaypatra\DSC_0490.JPG"/>
          <p:cNvPicPr>
            <a:picLocks noChangeAspect="1" noChangeArrowheads="1"/>
          </p:cNvPicPr>
          <p:nvPr/>
        </p:nvPicPr>
        <p:blipFill>
          <a:blip r:embed="rId3" cstate="print"/>
          <a:srcRect/>
          <a:stretch>
            <a:fillRect/>
          </a:stretch>
        </p:blipFill>
        <p:spPr bwMode="auto">
          <a:xfrm>
            <a:off x="228600" y="3810000"/>
            <a:ext cx="8686800" cy="2819400"/>
          </a:xfrm>
          <a:prstGeom prst="rect">
            <a:avLst/>
          </a:prstGeom>
          <a:noFill/>
        </p:spPr>
      </p:pic>
    </p:spTree>
    <p:extLst>
      <p:ext uri="{BB962C8B-B14F-4D97-AF65-F5344CB8AC3E}">
        <p14:creationId xmlns:p14="http://schemas.microsoft.com/office/powerpoint/2010/main" val="381414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MDM Photo\Akshaypatra\DSCN0942.jpg"/>
          <p:cNvPicPr>
            <a:picLocks noChangeAspect="1" noChangeArrowheads="1"/>
          </p:cNvPicPr>
          <p:nvPr/>
        </p:nvPicPr>
        <p:blipFill>
          <a:blip r:embed="rId2" cstate="print"/>
          <a:srcRect/>
          <a:stretch>
            <a:fillRect/>
          </a:stretch>
        </p:blipFill>
        <p:spPr bwMode="auto">
          <a:xfrm>
            <a:off x="381000" y="304800"/>
            <a:ext cx="8486635" cy="6212776"/>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pPr>
              <a:defRPr/>
            </a:pPr>
            <a:fld id="{D94DE96F-519F-4B28-98C2-6ED38EBC0098}" type="slidenum">
              <a:rPr lang="en-US" smtClean="0"/>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87722-19F5-4614-A5EE-B8CE67DA4A69}"/>
              </a:ext>
            </a:extLst>
          </p:cNvPr>
          <p:cNvSpPr>
            <a:spLocks noGrp="1"/>
          </p:cNvSpPr>
          <p:nvPr>
            <p:ph type="title"/>
          </p:nvPr>
        </p:nvSpPr>
        <p:spPr>
          <a:xfrm>
            <a:off x="457200" y="648494"/>
            <a:ext cx="8229600" cy="808038"/>
          </a:xfrm>
        </p:spPr>
        <p:txBody>
          <a:bodyPr>
            <a:normAutofit fontScale="90000"/>
          </a:bodyPr>
          <a:lstStyle/>
          <a:p>
            <a:r>
              <a:rPr lang="en-US" b="1" dirty="0">
                <a:latin typeface="Times New Roman" panose="02020603050405020304" pitchFamily="18" charset="0"/>
                <a:cs typeface="Times New Roman" panose="02020603050405020304" pitchFamily="18" charset="0"/>
              </a:rPr>
              <a:t>Website/Mobile Application for AMS</a:t>
            </a:r>
            <a:r>
              <a:rPr lang="en-IN" b="1" dirty="0">
                <a:latin typeface="Times New Roman" panose="02020603050405020304" pitchFamily="18" charset="0"/>
                <a:cs typeface="Times New Roman" panose="02020603050405020304" pitchFamily="18" charset="0"/>
              </a:rPr>
              <a:t> and Data collection</a:t>
            </a:r>
            <a:br>
              <a:rPr lang="en-IN" b="1" dirty="0">
                <a:latin typeface="Times New Roman" panose="02020603050405020304" pitchFamily="18" charset="0"/>
                <a:cs typeface="Times New Roman" panose="02020603050405020304" pitchFamily="18" charset="0"/>
              </a:rPr>
            </a:br>
            <a:endParaRPr lang="en-IN" b="1" dirty="0"/>
          </a:p>
        </p:txBody>
      </p:sp>
      <p:sp>
        <p:nvSpPr>
          <p:cNvPr id="5" name="Content Placeholder 4">
            <a:extLst>
              <a:ext uri="{FF2B5EF4-FFF2-40B4-BE49-F238E27FC236}">
                <a16:creationId xmlns:a16="http://schemas.microsoft.com/office/drawing/2014/main" id="{BD36D75B-357E-4AB7-8A58-F676E95E7AD2}"/>
              </a:ext>
            </a:extLst>
          </p:cNvPr>
          <p:cNvSpPr>
            <a:spLocks noGrp="1"/>
          </p:cNvSpPr>
          <p:nvPr>
            <p:ph idx="1"/>
          </p:nvPr>
        </p:nvSpPr>
        <p:spPr>
          <a:xfrm>
            <a:off x="457200" y="1417638"/>
            <a:ext cx="8382000" cy="4938712"/>
          </a:xfrm>
        </p:spPr>
        <p:txBody>
          <a:bodyPr>
            <a:normAutofit fontScale="92500" lnSpcReduction="20000"/>
          </a:bodyPr>
          <a:lstStyle/>
          <a:p>
            <a:pPr algn="just"/>
            <a:endParaRPr lang="en-IN" dirty="0"/>
          </a:p>
          <a:p>
            <a:pPr algn="just"/>
            <a:r>
              <a:rPr lang="en-IN" dirty="0"/>
              <a:t>From 01-07-2016 to 30-04-2017 data was collected through </a:t>
            </a:r>
            <a:r>
              <a:rPr lang="en-IN" dirty="0" err="1"/>
              <a:t>IVRSsystem</a:t>
            </a:r>
            <a:r>
              <a:rPr lang="en-IN" dirty="0"/>
              <a:t>, thereafter from 05-06-2017 onwards website/Mobile application is operational.</a:t>
            </a:r>
          </a:p>
          <a:p>
            <a:pPr marL="0" indent="0" algn="just">
              <a:buNone/>
            </a:pPr>
            <a:endParaRPr lang="en-IN" dirty="0"/>
          </a:p>
          <a:p>
            <a:pPr algn="just"/>
            <a:r>
              <a:rPr lang="en-IN" dirty="0"/>
              <a:t>Using web services real time data transfer to </a:t>
            </a:r>
            <a:r>
              <a:rPr lang="en-IN" dirty="0" err="1"/>
              <a:t>NIC,Delhi</a:t>
            </a:r>
            <a:r>
              <a:rPr lang="en-IN" dirty="0"/>
              <a:t> and CM dash board.</a:t>
            </a:r>
          </a:p>
          <a:p>
            <a:pPr algn="just"/>
            <a:endParaRPr lang="en-IN" dirty="0"/>
          </a:p>
          <a:p>
            <a:pPr algn="just"/>
            <a:r>
              <a:rPr lang="en-IN" dirty="0"/>
              <a:t>URL:- https://mdm.gujarat.gov.in/</a:t>
            </a:r>
          </a:p>
          <a:p>
            <a:pPr marL="0" indent="0" algn="just">
              <a:buNone/>
            </a:pPr>
            <a:r>
              <a:rPr lang="en-IN" dirty="0"/>
              <a:t> </a:t>
            </a:r>
          </a:p>
        </p:txBody>
      </p:sp>
      <p:sp>
        <p:nvSpPr>
          <p:cNvPr id="2" name="Slide Number Placeholder 1">
            <a:extLst>
              <a:ext uri="{FF2B5EF4-FFF2-40B4-BE49-F238E27FC236}">
                <a16:creationId xmlns:a16="http://schemas.microsoft.com/office/drawing/2014/main" id="{582C33D5-96B4-4BC9-A734-6D6F472A1488}"/>
              </a:ext>
            </a:extLst>
          </p:cNvPr>
          <p:cNvSpPr>
            <a:spLocks noGrp="1"/>
          </p:cNvSpPr>
          <p:nvPr>
            <p:ph type="sldNum" sz="quarter" idx="12"/>
          </p:nvPr>
        </p:nvSpPr>
        <p:spPr/>
        <p:txBody>
          <a:bodyPr/>
          <a:lstStyle/>
          <a:p>
            <a:pPr>
              <a:defRPr/>
            </a:pPr>
            <a:fld id="{0C906C48-8599-486E-A60D-43CBD518604F}" type="slidenum">
              <a:rPr lang="en-US" smtClean="0"/>
              <a:pPr>
                <a:defRPr/>
              </a:pPr>
              <a:t>19</a:t>
            </a:fld>
            <a:endParaRPr lang="en-US" dirty="0"/>
          </a:p>
        </p:txBody>
      </p:sp>
      <p:sp>
        <p:nvSpPr>
          <p:cNvPr id="3" name="Rectangle 2">
            <a:extLst>
              <a:ext uri="{FF2B5EF4-FFF2-40B4-BE49-F238E27FC236}">
                <a16:creationId xmlns:a16="http://schemas.microsoft.com/office/drawing/2014/main" id="{28A3807B-8F43-4452-B9CB-71FB02D0C564}"/>
              </a:ext>
            </a:extLst>
          </p:cNvPr>
          <p:cNvSpPr/>
          <p:nvPr/>
        </p:nvSpPr>
        <p:spPr>
          <a:xfrm>
            <a:off x="2286000" y="2828836"/>
            <a:ext cx="4572000" cy="369332"/>
          </a:xfrm>
          <a:prstGeom prst="rect">
            <a:avLst/>
          </a:prstGeom>
        </p:spPr>
        <p:txBody>
          <a:bodyPr>
            <a:spAutoFit/>
          </a:bodyPr>
          <a:lstStyle/>
          <a:p>
            <a:r>
              <a:rPr lang="en-IN" dirty="0"/>
              <a:t>.</a:t>
            </a:r>
          </a:p>
        </p:txBody>
      </p:sp>
    </p:spTree>
    <p:extLst>
      <p:ext uri="{BB962C8B-B14F-4D97-AF65-F5344CB8AC3E}">
        <p14:creationId xmlns:p14="http://schemas.microsoft.com/office/powerpoint/2010/main" val="200439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F17D-857D-4442-A203-A6BF48625C7D}"/>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Index</a:t>
            </a:r>
          </a:p>
        </p:txBody>
      </p:sp>
      <p:sp>
        <p:nvSpPr>
          <p:cNvPr id="3" name="Content Placeholder 2">
            <a:extLst>
              <a:ext uri="{FF2B5EF4-FFF2-40B4-BE49-F238E27FC236}">
                <a16:creationId xmlns:a16="http://schemas.microsoft.com/office/drawing/2014/main" id="{59080048-E655-4A41-A702-098E1F7340FA}"/>
              </a:ext>
            </a:extLst>
          </p:cNvPr>
          <p:cNvSpPr>
            <a:spLocks noGrp="1"/>
          </p:cNvSpPr>
          <p:nvPr>
            <p:ph idx="1"/>
          </p:nvPr>
        </p:nvSpPr>
        <p:spPr/>
        <p:txBody>
          <a:bodyPr/>
          <a:lstStyle/>
          <a:p>
            <a:pPr>
              <a:lnSpc>
                <a:spcPct val="150000"/>
              </a:lnSpc>
            </a:pPr>
            <a:r>
              <a:rPr lang="en-IN" dirty="0">
                <a:latin typeface="Times New Roman" panose="02020603050405020304" pitchFamily="18" charset="0"/>
                <a:cs typeface="Times New Roman" panose="02020603050405020304" pitchFamily="18" charset="0"/>
              </a:rPr>
              <a:t>Introduction</a:t>
            </a:r>
          </a:p>
          <a:p>
            <a:pPr>
              <a:lnSpc>
                <a:spcPct val="150000"/>
              </a:lnSpc>
            </a:pPr>
            <a:r>
              <a:rPr lang="en-IN" dirty="0">
                <a:latin typeface="Times New Roman" panose="02020603050405020304" pitchFamily="18" charset="0"/>
                <a:cs typeface="Times New Roman" panose="02020603050405020304" pitchFamily="18" charset="0"/>
              </a:rPr>
              <a:t>State Government Initiative</a:t>
            </a:r>
          </a:p>
          <a:p>
            <a:pPr>
              <a:lnSpc>
                <a:spcPct val="150000"/>
              </a:lnSpc>
            </a:pPr>
            <a:r>
              <a:rPr lang="en-IN" dirty="0">
                <a:latin typeface="Times New Roman" panose="02020603050405020304" pitchFamily="18" charset="0"/>
                <a:cs typeface="Times New Roman" panose="02020603050405020304" pitchFamily="18" charset="0"/>
              </a:rPr>
              <a:t>Progress of MDM for year 2017-18</a:t>
            </a:r>
          </a:p>
          <a:p>
            <a:pPr>
              <a:lnSpc>
                <a:spcPct val="150000"/>
              </a:lnSpc>
            </a:pPr>
            <a:r>
              <a:rPr lang="en-IN" dirty="0">
                <a:latin typeface="Times New Roman" panose="02020603050405020304" pitchFamily="18" charset="0"/>
                <a:cs typeface="Times New Roman" panose="02020603050405020304" pitchFamily="18" charset="0"/>
              </a:rPr>
              <a:t>Annual Work Plan &amp; Budget 2018-19</a:t>
            </a:r>
          </a:p>
          <a:p>
            <a:pPr>
              <a:lnSpc>
                <a:spcPct val="150000"/>
              </a:lnSpc>
            </a:pPr>
            <a:r>
              <a:rPr lang="en-IN" dirty="0">
                <a:latin typeface="Times New Roman" panose="02020603050405020304" pitchFamily="18" charset="0"/>
                <a:cs typeface="Times New Roman" panose="02020603050405020304" pitchFamily="18" charset="0"/>
              </a:rPr>
              <a:t>Recommendation </a:t>
            </a:r>
          </a:p>
          <a:p>
            <a:pPr>
              <a:lnSpc>
                <a:spcPct val="150000"/>
              </a:lnSpc>
            </a:pPr>
            <a:endParaRPr lang="en-IN" dirty="0">
              <a:latin typeface="Times New Roman" panose="02020603050405020304" pitchFamily="18" charset="0"/>
              <a:cs typeface="Times New Roman" panose="02020603050405020304" pitchFamily="18" charset="0"/>
            </a:endParaRPr>
          </a:p>
          <a:p>
            <a:pPr>
              <a:lnSpc>
                <a:spcPct val="150000"/>
              </a:lnSpc>
            </a:pPr>
            <a:endParaRPr lang="en-IN" dirty="0">
              <a:latin typeface="Times New Roman" panose="02020603050405020304" pitchFamily="18" charset="0"/>
              <a:cs typeface="Times New Roman" panose="02020603050405020304" pitchFamily="18" charset="0"/>
            </a:endParaRPr>
          </a:p>
          <a:p>
            <a:pPr>
              <a:lnSpc>
                <a:spcPct val="150000"/>
              </a:lnSpc>
            </a:pP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51B9853-84C8-4EF9-8C71-7EA007D7DEA4}"/>
              </a:ext>
            </a:extLst>
          </p:cNvPr>
          <p:cNvSpPr>
            <a:spLocks noGrp="1"/>
          </p:cNvSpPr>
          <p:nvPr>
            <p:ph type="sldNum" sz="quarter" idx="12"/>
          </p:nvPr>
        </p:nvSpPr>
        <p:spPr/>
        <p:txBody>
          <a:bodyPr/>
          <a:lstStyle/>
          <a:p>
            <a:pPr>
              <a:defRPr/>
            </a:pPr>
            <a:fld id="{F81BCA05-A507-4A10-9B85-E79264D9BD23}" type="slidenum">
              <a:rPr lang="en-US" smtClean="0"/>
              <a:pPr>
                <a:defRPr/>
              </a:pPr>
              <a:t>2</a:t>
            </a:fld>
            <a:endParaRPr lang="en-US" dirty="0"/>
          </a:p>
        </p:txBody>
      </p:sp>
    </p:spTree>
    <p:extLst>
      <p:ext uri="{BB962C8B-B14F-4D97-AF65-F5344CB8AC3E}">
        <p14:creationId xmlns:p14="http://schemas.microsoft.com/office/powerpoint/2010/main" val="3419559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9109"/>
            <a:ext cx="8229600" cy="579119"/>
          </a:xfrm>
        </p:spPr>
        <p:txBody>
          <a:bodyPr>
            <a:noAutofit/>
          </a:bodyPr>
          <a:lstStyle/>
          <a:p>
            <a:pPr algn="ctr"/>
            <a:r>
              <a:rPr lang="en-US" sz="3600" b="1" dirty="0">
                <a:latin typeface="Times New Roman" panose="02020603050405020304" pitchFamily="18" charset="0"/>
                <a:cs typeface="Times New Roman" panose="02020603050405020304" pitchFamily="18" charset="0"/>
              </a:rPr>
              <a:t>SCHOOL HEALTH PROGRAMME </a:t>
            </a:r>
            <a:endParaRPr lang="en-US" sz="3600" dirty="0">
              <a:latin typeface="Times New Roman" panose="02020603050405020304" pitchFamily="18" charset="0"/>
              <a:cs typeface="Times New Roman" panose="02020603050405020304" pitchFamily="18" charset="0"/>
            </a:endParaRPr>
          </a:p>
        </p:txBody>
      </p:sp>
      <p:pic>
        <p:nvPicPr>
          <p:cNvPr id="5122" name="Picture 2" descr="E:\MDM Photo\dahod\DSC08215.JPG"/>
          <p:cNvPicPr>
            <a:picLocks noChangeAspect="1" noChangeArrowheads="1"/>
          </p:cNvPicPr>
          <p:nvPr/>
        </p:nvPicPr>
        <p:blipFill>
          <a:blip r:embed="rId3" cstate="print"/>
          <a:stretch>
            <a:fillRect/>
          </a:stretch>
        </p:blipFill>
        <p:spPr bwMode="auto">
          <a:xfrm>
            <a:off x="5370078" y="1295400"/>
            <a:ext cx="3773922" cy="5283491"/>
          </a:xfrm>
          <a:prstGeom prst="rect">
            <a:avLst/>
          </a:prstGeom>
          <a:noFill/>
        </p:spPr>
      </p:pic>
      <p:sp>
        <p:nvSpPr>
          <p:cNvPr id="8" name="Rectangle 7"/>
          <p:cNvSpPr/>
          <p:nvPr/>
        </p:nvSpPr>
        <p:spPr>
          <a:xfrm>
            <a:off x="0" y="1295400"/>
            <a:ext cx="5486400" cy="5538504"/>
          </a:xfrm>
          <a:prstGeom prst="rect">
            <a:avLst/>
          </a:prstGeom>
        </p:spPr>
        <p:txBody>
          <a:bodyPr wrap="square">
            <a:spAutoFit/>
          </a:bodyPr>
          <a:lstStyle/>
          <a:p>
            <a:pPr>
              <a:lnSpc>
                <a:spcPct val="200000"/>
              </a:lnSpc>
              <a:buFont typeface="Wingdings" pitchFamily="2" charset="2"/>
              <a:buChar char="v"/>
            </a:pPr>
            <a:r>
              <a:rPr lang="en-US" sz="2000" dirty="0">
                <a:latin typeface="Times New Roman" panose="02020603050405020304" pitchFamily="18" charset="0"/>
                <a:cs typeface="Times New Roman" panose="02020603050405020304" pitchFamily="18" charset="0"/>
              </a:rPr>
              <a:t> Total Children:-  5761819</a:t>
            </a:r>
          </a:p>
          <a:p>
            <a:pPr>
              <a:lnSpc>
                <a:spcPct val="200000"/>
              </a:lnSpc>
              <a:buFont typeface="Wingdings" pitchFamily="2" charset="2"/>
              <a:buChar char="v"/>
            </a:pPr>
            <a:r>
              <a:rPr lang="en-US" sz="2000" dirty="0">
                <a:latin typeface="Times New Roman" panose="02020603050405020304" pitchFamily="18" charset="0"/>
                <a:cs typeface="Times New Roman" panose="02020603050405020304" pitchFamily="18" charset="0"/>
              </a:rPr>
              <a:t> Total Inspected Children:- 5646582 (98%)</a:t>
            </a:r>
          </a:p>
          <a:p>
            <a:pPr>
              <a:lnSpc>
                <a:spcPct val="200000"/>
              </a:lnSpc>
              <a:buFont typeface="Wingdings" pitchFamily="2" charset="2"/>
              <a:buChar char="v"/>
            </a:pPr>
            <a:r>
              <a:rPr lang="en-US" sz="2000" dirty="0">
                <a:latin typeface="Times New Roman" panose="02020603050405020304" pitchFamily="18" charset="0"/>
                <a:cs typeface="Times New Roman" panose="02020603050405020304" pitchFamily="18" charset="0"/>
              </a:rPr>
              <a:t> Child Pediatrician:- 31,260</a:t>
            </a:r>
          </a:p>
          <a:p>
            <a:pPr>
              <a:lnSpc>
                <a:spcPct val="200000"/>
              </a:lnSpc>
              <a:buFont typeface="Wingdings" pitchFamily="2" charset="2"/>
              <a:buChar char="v"/>
            </a:pPr>
            <a:r>
              <a:rPr lang="en-US" sz="2000" dirty="0">
                <a:latin typeface="Times New Roman" panose="02020603050405020304" pitchFamily="18" charset="0"/>
                <a:cs typeface="Times New Roman" panose="02020603050405020304" pitchFamily="18" charset="0"/>
              </a:rPr>
              <a:t> Eye Specialist:- 58,288</a:t>
            </a:r>
          </a:p>
          <a:p>
            <a:pPr>
              <a:lnSpc>
                <a:spcPct val="200000"/>
              </a:lnSpc>
              <a:buFont typeface="Wingdings" pitchFamily="2" charset="2"/>
              <a:buChar char="v"/>
            </a:pPr>
            <a:r>
              <a:rPr lang="en-US" sz="2000" dirty="0">
                <a:latin typeface="Times New Roman" panose="02020603050405020304" pitchFamily="18" charset="0"/>
                <a:cs typeface="Times New Roman" panose="02020603050405020304" pitchFamily="18" charset="0"/>
              </a:rPr>
              <a:t> Dental Surgeon:- 40,822</a:t>
            </a:r>
          </a:p>
          <a:p>
            <a:pPr>
              <a:lnSpc>
                <a:spcPct val="200000"/>
              </a:lnSpc>
              <a:buFont typeface="Wingdings" pitchFamily="2" charset="2"/>
              <a:buChar char="v"/>
            </a:pPr>
            <a:r>
              <a:rPr lang="en-US" sz="2000" dirty="0">
                <a:latin typeface="Times New Roman" panose="02020603050405020304" pitchFamily="18" charset="0"/>
                <a:cs typeface="Times New Roman" panose="02020603050405020304" pitchFamily="18" charset="0"/>
              </a:rPr>
              <a:t> Skin Specialist:- 16,790</a:t>
            </a:r>
          </a:p>
          <a:p>
            <a:pPr>
              <a:lnSpc>
                <a:spcPct val="200000"/>
              </a:lnSpc>
              <a:buFont typeface="Wingdings" pitchFamily="2" charset="2"/>
              <a:buChar char="v"/>
            </a:pPr>
            <a:r>
              <a:rPr lang="en-US" sz="2000" dirty="0">
                <a:latin typeface="Times New Roman" panose="02020603050405020304" pitchFamily="18" charset="0"/>
                <a:cs typeface="Times New Roman" panose="02020603050405020304" pitchFamily="18" charset="0"/>
              </a:rPr>
              <a:t> ENT Specialist:- 12,865</a:t>
            </a:r>
          </a:p>
          <a:p>
            <a:pPr>
              <a:lnSpc>
                <a:spcPct val="200000"/>
              </a:lnSpc>
              <a:buFont typeface="Wingdings" pitchFamily="2" charset="2"/>
              <a:buChar char="v"/>
            </a:pPr>
            <a:r>
              <a:rPr lang="en-US" sz="2000" dirty="0">
                <a:latin typeface="Times New Roman" panose="02020603050405020304" pitchFamily="18" charset="0"/>
                <a:cs typeface="Times New Roman" panose="02020603050405020304" pitchFamily="18" charset="0"/>
              </a:rPr>
              <a:t> Other disease specialist:- 11,115</a:t>
            </a:r>
          </a:p>
          <a:p>
            <a:pPr>
              <a:lnSpc>
                <a:spcPct val="200000"/>
              </a:lnSpc>
              <a:buFont typeface="Wingdings" pitchFamily="2" charset="2"/>
              <a:buChar char="v"/>
            </a:pPr>
            <a:r>
              <a:rPr lang="en-US" sz="2000" dirty="0">
                <a:latin typeface="Times New Roman" panose="02020603050405020304" pitchFamily="18" charset="0"/>
                <a:cs typeface="Times New Roman" panose="02020603050405020304" pitchFamily="18" charset="0"/>
              </a:rPr>
              <a:t> Distribution of specs without any cost:- 1,39,068 </a:t>
            </a:r>
          </a:p>
        </p:txBody>
      </p:sp>
    </p:spTree>
    <p:extLst>
      <p:ext uri="{BB962C8B-B14F-4D97-AF65-F5344CB8AC3E}">
        <p14:creationId xmlns:p14="http://schemas.microsoft.com/office/powerpoint/2010/main" val="62507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0"/>
            <a:ext cx="7924800" cy="990600"/>
          </a:xfrm>
          <a:solidFill>
            <a:schemeClr val="bg1"/>
          </a:solidFill>
        </p:spPr>
        <p:txBody>
          <a:bodyPr anchor="b"/>
          <a:lstStyle/>
          <a:p>
            <a:br>
              <a:rPr lang="en-US" sz="2000" dirty="0"/>
            </a:br>
            <a:endParaRPr lang="en-US" sz="2600" b="1" dirty="0">
              <a:latin typeface="Calibri" pitchFamily="34" charset="0"/>
            </a:endParaRPr>
          </a:p>
        </p:txBody>
      </p:sp>
      <p:sp>
        <p:nvSpPr>
          <p:cNvPr id="9" name="Slide Number Placeholder 8"/>
          <p:cNvSpPr>
            <a:spLocks noGrp="1"/>
          </p:cNvSpPr>
          <p:nvPr>
            <p:ph type="sldNum" sz="quarter" idx="12"/>
          </p:nvPr>
        </p:nvSpPr>
        <p:spPr/>
        <p:txBody>
          <a:bodyPr/>
          <a:lstStyle/>
          <a:p>
            <a:pPr>
              <a:defRPr/>
            </a:pPr>
            <a:fld id="{64760D76-FDF3-4E5D-A58F-697AF1A17FAC}" type="slidenum">
              <a:rPr lang="en-US" smtClean="0"/>
              <a:pPr>
                <a:defRPr/>
              </a:pPr>
              <a:t>21</a:t>
            </a:fld>
            <a:endParaRPr lang="en-US" dirty="0"/>
          </a:p>
        </p:txBody>
      </p:sp>
      <p:sp>
        <p:nvSpPr>
          <p:cNvPr id="7" name="Title 1"/>
          <p:cNvSpPr txBox="1">
            <a:spLocks/>
          </p:cNvSpPr>
          <p:nvPr/>
        </p:nvSpPr>
        <p:spPr bwMode="auto">
          <a:xfrm>
            <a:off x="990600" y="4105275"/>
            <a:ext cx="7772400"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0" cap="none" spc="0" normalizeH="0" baseline="0" noProof="0" dirty="0">
              <a:ln>
                <a:noFill/>
              </a:ln>
              <a:solidFill>
                <a:srgbClr val="800000"/>
              </a:solidFill>
              <a:effectLst/>
              <a:uLnTx/>
              <a:uFillTx/>
              <a:latin typeface="+mj-lt"/>
              <a:ea typeface="+mj-ea"/>
              <a:cs typeface="+mj-cs"/>
            </a:endParaRPr>
          </a:p>
        </p:txBody>
      </p:sp>
      <p:sp>
        <p:nvSpPr>
          <p:cNvPr id="8" name="Content Placeholder 2"/>
          <p:cNvSpPr txBox="1">
            <a:spLocks/>
          </p:cNvSpPr>
          <p:nvPr/>
        </p:nvSpPr>
        <p:spPr bwMode="auto">
          <a:xfrm>
            <a:off x="1231900" y="5105400"/>
            <a:ext cx="78359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6538" marR="0" lvl="0" indent="-236538" algn="just" defTabSz="914400" rtl="0" eaLnBrk="1" fontAlgn="base" latinLnBrk="0" hangingPunct="1">
              <a:lnSpc>
                <a:spcPct val="100000"/>
              </a:lnSpc>
              <a:spcBef>
                <a:spcPct val="20000"/>
              </a:spcBef>
              <a:spcAft>
                <a:spcPct val="0"/>
              </a:spcAft>
              <a:buClr>
                <a:srgbClr val="800000"/>
              </a:buClr>
              <a:buSzPct val="75000"/>
              <a:tabLst/>
              <a:defRPr/>
            </a:pPr>
            <a:endParaRPr kumimoji="0" lang="gu-IN" sz="2000" b="0" i="0" u="none" strike="noStrike" kern="0" cap="none" spc="0" normalizeH="0" baseline="0" noProof="0" dirty="0">
              <a:ln>
                <a:noFill/>
              </a:ln>
              <a:solidFill>
                <a:srgbClr val="474C2A"/>
              </a:solidFill>
              <a:effectLst/>
              <a:uLnTx/>
              <a:uFillTx/>
              <a:latin typeface="+mn-lt"/>
              <a:ea typeface="+mn-ea"/>
              <a:cs typeface="+mn-cs"/>
            </a:endParaRPr>
          </a:p>
        </p:txBody>
      </p:sp>
      <p:sp>
        <p:nvSpPr>
          <p:cNvPr id="10" name="AutoShape 10"/>
          <p:cNvSpPr>
            <a:spLocks noChangeArrowheads="1"/>
          </p:cNvSpPr>
          <p:nvPr/>
        </p:nvSpPr>
        <p:spPr bwMode="auto">
          <a:xfrm>
            <a:off x="0" y="2362200"/>
            <a:ext cx="9144000" cy="2057400"/>
          </a:xfrm>
          <a:prstGeom prst="roundRect">
            <a:avLst>
              <a:gd name="adj" fmla="val 0"/>
            </a:avLst>
          </a:prstGeom>
          <a:solidFill>
            <a:srgbClr val="00009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buNone/>
              <a:defRPr/>
            </a:pPr>
            <a:r>
              <a:rPr lang="en-US" sz="4000" b="1" dirty="0">
                <a:solidFill>
                  <a:schemeClr val="bg1"/>
                </a:solidFill>
                <a:latin typeface="Tahoma" pitchFamily="34" charset="0"/>
                <a:cs typeface="Tahoma" pitchFamily="34" charset="0"/>
              </a:rPr>
              <a:t>Progress of MDM for year 2017-18</a:t>
            </a:r>
          </a:p>
          <a:p>
            <a:pPr algn="ctr">
              <a:buNone/>
              <a:defRPr/>
            </a:pPr>
            <a:r>
              <a:rPr lang="en-US" sz="3200" b="1" dirty="0">
                <a:solidFill>
                  <a:schemeClr val="bg1"/>
                </a:solidFill>
                <a:latin typeface="Tahoma" pitchFamily="34" charset="0"/>
                <a:cs typeface="Tahoma" pitchFamily="34" charset="0"/>
              </a:rPr>
              <a:t>(up to March-2018)</a:t>
            </a:r>
            <a:endParaRPr lang="gu-IN" sz="3200" b="1" dirty="0">
              <a:solidFill>
                <a:schemeClr val="bg1"/>
              </a:solidFill>
              <a:latin typeface="Tahoma" pitchFamily="34" charset="0"/>
              <a:cs typeface="Tahoma"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p:cNvSpPr>
            <a:spLocks noChangeArrowheads="1"/>
          </p:cNvSpPr>
          <p:nvPr/>
        </p:nvSpPr>
        <p:spPr bwMode="auto">
          <a:xfrm>
            <a:off x="0" y="0"/>
            <a:ext cx="9144000" cy="685800"/>
          </a:xfrm>
          <a:prstGeom prst="roundRect">
            <a:avLst>
              <a:gd name="adj" fmla="val 0"/>
            </a:avLst>
          </a:prstGeom>
          <a:solidFill>
            <a:srgbClr val="00009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r>
              <a:rPr lang="en-US" sz="4000" b="1" dirty="0">
                <a:latin typeface="Tahoma" pitchFamily="34" charset="0"/>
              </a:rPr>
              <a:t>MDM Coverage</a:t>
            </a:r>
          </a:p>
        </p:txBody>
      </p:sp>
      <p:sp>
        <p:nvSpPr>
          <p:cNvPr id="6149" name="Rectangle 3"/>
          <p:cNvSpPr txBox="1">
            <a:spLocks noChangeArrowheads="1"/>
          </p:cNvSpPr>
          <p:nvPr/>
        </p:nvSpPr>
        <p:spPr bwMode="auto">
          <a:xfrm>
            <a:off x="304800" y="1371600"/>
            <a:ext cx="8458200" cy="5257800"/>
          </a:xfrm>
          <a:prstGeom prst="rect">
            <a:avLst/>
          </a:prstGeom>
          <a:noFill/>
          <a:ln w="9525">
            <a:noFill/>
            <a:miter lim="800000"/>
            <a:headEnd/>
            <a:tailEnd/>
          </a:ln>
        </p:spPr>
        <p:txBody>
          <a:bodyPr/>
          <a:lstStyle/>
          <a:p>
            <a:pPr algn="just">
              <a:lnSpc>
                <a:spcPct val="80000"/>
              </a:lnSpc>
              <a:spcBef>
                <a:spcPct val="10000"/>
              </a:spcBef>
              <a:buFont typeface="Wingdings" pitchFamily="2" charset="2"/>
              <a:buChar char="§"/>
            </a:pPr>
            <a:endParaRPr lang="en-US" b="1">
              <a:solidFill>
                <a:srgbClr val="660066"/>
              </a:solidFill>
              <a:latin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pPr>
              <a:defRPr/>
            </a:pPr>
            <a:fld id="{DB49146B-F57A-4F95-B63B-57B74D01F282}" type="slidenum">
              <a:rPr lang="en-US"/>
              <a:pPr>
                <a:defRPr/>
              </a:pPr>
              <a:t>22</a:t>
            </a:fld>
            <a:endParaRPr lang="en-US" dirty="0"/>
          </a:p>
        </p:txBody>
      </p:sp>
      <p:graphicFrame>
        <p:nvGraphicFramePr>
          <p:cNvPr id="6" name="Table 5"/>
          <p:cNvGraphicFramePr>
            <a:graphicFrameLocks noGrp="1"/>
          </p:cNvGraphicFramePr>
          <p:nvPr/>
        </p:nvGraphicFramePr>
        <p:xfrm>
          <a:off x="228600" y="914399"/>
          <a:ext cx="8610600" cy="3124201"/>
        </p:xfrm>
        <a:graphic>
          <a:graphicData uri="http://schemas.openxmlformats.org/drawingml/2006/table">
            <a:tbl>
              <a:tblPr firstRow="1" bandRow="1">
                <a:tableStyleId>{D7AC3CCA-C797-4891-BE02-D94E43425B78}</a:tableStyleId>
              </a:tblPr>
              <a:tblGrid>
                <a:gridCol w="1625686">
                  <a:extLst>
                    <a:ext uri="{9D8B030D-6E8A-4147-A177-3AD203B41FA5}">
                      <a16:colId xmlns:a16="http://schemas.microsoft.com/office/drawing/2014/main" val="20000"/>
                    </a:ext>
                  </a:extLst>
                </a:gridCol>
                <a:gridCol w="2387021">
                  <a:extLst>
                    <a:ext uri="{9D8B030D-6E8A-4147-A177-3AD203B41FA5}">
                      <a16:colId xmlns:a16="http://schemas.microsoft.com/office/drawing/2014/main" val="20001"/>
                    </a:ext>
                  </a:extLst>
                </a:gridCol>
                <a:gridCol w="2424343">
                  <a:extLst>
                    <a:ext uri="{9D8B030D-6E8A-4147-A177-3AD203B41FA5}">
                      <a16:colId xmlns:a16="http://schemas.microsoft.com/office/drawing/2014/main" val="20002"/>
                    </a:ext>
                  </a:extLst>
                </a:gridCol>
                <a:gridCol w="2173550">
                  <a:extLst>
                    <a:ext uri="{9D8B030D-6E8A-4147-A177-3AD203B41FA5}">
                      <a16:colId xmlns:a16="http://schemas.microsoft.com/office/drawing/2014/main" val="20003"/>
                    </a:ext>
                  </a:extLst>
                </a:gridCol>
              </a:tblGrid>
              <a:tr h="476133">
                <a:tc rowSpan="2">
                  <a:txBody>
                    <a:bodyPr/>
                    <a:lstStyle/>
                    <a:p>
                      <a:pPr marL="0" algn="ctr" defTabSz="914400" rtl="0" eaLnBrk="1" latinLnBrk="0" hangingPunct="1"/>
                      <a:r>
                        <a:rPr lang="en-US" sz="1800" b="1" kern="1200" dirty="0">
                          <a:latin typeface="Tahoma" pitchFamily="34" charset="0"/>
                          <a:cs typeface="Tahoma" pitchFamily="34" charset="0"/>
                        </a:rPr>
                        <a:t>Standard</a:t>
                      </a:r>
                      <a:endParaRPr lang="en-US" sz="1800" b="1" kern="1200" dirty="0">
                        <a:solidFill>
                          <a:schemeClr val="dk1"/>
                        </a:solidFill>
                        <a:latin typeface="Tahoma" pitchFamily="34" charset="0"/>
                        <a:ea typeface="+mn-ea"/>
                        <a:cs typeface="Tahoma" pitchFamily="34" charset="0"/>
                      </a:endParaRPr>
                    </a:p>
                  </a:txBody>
                  <a:tcPr anchor="ctr">
                    <a:solidFill>
                      <a:schemeClr val="bg1"/>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dirty="0">
                          <a:latin typeface="Tahoma" pitchFamily="34" charset="0"/>
                          <a:cs typeface="Tahoma" pitchFamily="34" charset="0"/>
                        </a:rPr>
                        <a:t>Coverage (2017-18)</a:t>
                      </a:r>
                      <a:endParaRPr lang="en-IN" sz="2000" b="1" dirty="0">
                        <a:solidFill>
                          <a:schemeClr val="tx1"/>
                        </a:solidFill>
                        <a:latin typeface="Tahoma" pitchFamily="34" charset="0"/>
                        <a:cs typeface="Tahoma" pitchFamily="34" charset="0"/>
                      </a:endParaRPr>
                    </a:p>
                  </a:txBody>
                  <a:tcPr anchor="ctr">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90668">
                <a:tc vMerge="1">
                  <a:txBody>
                    <a:bodyPr/>
                    <a:lstStyle/>
                    <a:p>
                      <a:pPr algn="ctr"/>
                      <a:endParaRPr lang="en-US" sz="2400" b="0" dirty="0">
                        <a:latin typeface="Calibri" pitchFamily="34" charset="0"/>
                      </a:endParaRPr>
                    </a:p>
                  </a:txBody>
                  <a:tcPr anchor="ctr"/>
                </a:tc>
                <a:tc>
                  <a:txBody>
                    <a:bodyPr/>
                    <a:lstStyle/>
                    <a:p>
                      <a:pPr algn="ctr"/>
                      <a:r>
                        <a:rPr lang="en-US" sz="1800" b="1" dirty="0">
                          <a:latin typeface="Tahoma" pitchFamily="34" charset="0"/>
                          <a:cs typeface="Tahoma" pitchFamily="34" charset="0"/>
                        </a:rPr>
                        <a:t>Enrollment</a:t>
                      </a:r>
                    </a:p>
                  </a:txBody>
                  <a:tcPr anchor="ctr">
                    <a:solidFill>
                      <a:schemeClr val="bg1"/>
                    </a:solidFill>
                  </a:tcPr>
                </a:tc>
                <a:tc>
                  <a:txBody>
                    <a:bodyPr/>
                    <a:lstStyle/>
                    <a:p>
                      <a:pPr algn="ctr"/>
                      <a:r>
                        <a:rPr lang="en-US" sz="1800" b="1" dirty="0">
                          <a:latin typeface="Tahoma" pitchFamily="34" charset="0"/>
                          <a:cs typeface="Tahoma" pitchFamily="34" charset="0"/>
                        </a:rPr>
                        <a:t>Beneficiary</a:t>
                      </a:r>
                      <a:r>
                        <a:rPr lang="gu-IN" sz="1800" b="1" dirty="0">
                          <a:latin typeface="Tahoma" pitchFamily="34" charset="0"/>
                        </a:rPr>
                        <a:t> </a:t>
                      </a:r>
                      <a:endParaRPr lang="en-US" sz="1800" b="1" dirty="0">
                        <a:latin typeface="Tahoma" pitchFamily="34" charset="0"/>
                        <a:cs typeface="Tahoma" pitchFamily="34" charset="0"/>
                      </a:endParaRPr>
                    </a:p>
                  </a:txBody>
                  <a:tcPr anchor="ctr">
                    <a:solidFill>
                      <a:schemeClr val="bg1"/>
                    </a:solidFill>
                  </a:tcPr>
                </a:tc>
                <a:tc>
                  <a:txBody>
                    <a:bodyPr/>
                    <a:lstStyle/>
                    <a:p>
                      <a:pPr algn="ctr"/>
                      <a:r>
                        <a:rPr lang="en-US" sz="1800" b="1" dirty="0">
                          <a:latin typeface="Tahoma" pitchFamily="34" charset="0"/>
                          <a:cs typeface="Tahoma" pitchFamily="34" charset="0"/>
                        </a:rPr>
                        <a:t>Coverage in %</a:t>
                      </a:r>
                    </a:p>
                  </a:txBody>
                  <a:tcPr anchor="ctr">
                    <a:solidFill>
                      <a:schemeClr val="bg1"/>
                    </a:solidFill>
                  </a:tcPr>
                </a:tc>
                <a:extLst>
                  <a:ext uri="{0D108BD9-81ED-4DB2-BD59-A6C34878D82A}">
                    <a16:rowId xmlns:a16="http://schemas.microsoft.com/office/drawing/2014/main" val="10001"/>
                  </a:ext>
                </a:extLst>
              </a:tr>
              <a:tr h="762000">
                <a:tc>
                  <a:txBody>
                    <a:bodyPr/>
                    <a:lstStyle/>
                    <a:p>
                      <a:pPr algn="ctr"/>
                      <a:r>
                        <a:rPr lang="en-US" sz="1800" dirty="0">
                          <a:latin typeface="Tahoma" pitchFamily="34" charset="0"/>
                          <a:cs typeface="Tahoma" pitchFamily="34" charset="0"/>
                        </a:rPr>
                        <a:t>Primary</a:t>
                      </a:r>
                      <a:endParaRPr lang="en-IN" sz="1800" b="0" dirty="0">
                        <a:latin typeface="Tahoma" pitchFamily="34" charset="0"/>
                        <a:cs typeface="Tahoma" pitchFamily="34" charset="0"/>
                      </a:endParaRPr>
                    </a:p>
                  </a:txBody>
                  <a:tcPr anchor="ctr">
                    <a:solidFill>
                      <a:schemeClr val="bg1"/>
                    </a:solidFill>
                  </a:tcPr>
                </a:tc>
                <a:tc>
                  <a:txBody>
                    <a:bodyPr/>
                    <a:lstStyle/>
                    <a:p>
                      <a:pPr algn="ctr" fontAlgn="b"/>
                      <a:r>
                        <a:rPr lang="en-US" sz="1800" u="none" strike="noStrike" kern="1200" dirty="0">
                          <a:solidFill>
                            <a:schemeClr val="dk1"/>
                          </a:solidFill>
                          <a:latin typeface="Tahoma" pitchFamily="34" charset="0"/>
                          <a:ea typeface="+mn-ea"/>
                          <a:cs typeface="Tahoma" pitchFamily="34" charset="0"/>
                        </a:rPr>
                        <a:t>3574670</a:t>
                      </a:r>
                    </a:p>
                  </a:txBody>
                  <a:tcPr marL="9525" marR="9525" marT="9525" marB="0" anchor="ctr">
                    <a:solidFill>
                      <a:schemeClr val="bg1"/>
                    </a:solidFill>
                  </a:tcPr>
                </a:tc>
                <a:tc>
                  <a:txBody>
                    <a:bodyPr/>
                    <a:lstStyle/>
                    <a:p>
                      <a:pPr algn="ctr" fontAlgn="b"/>
                      <a:r>
                        <a:rPr lang="en-US" sz="1800" u="none" strike="noStrike" kern="1200" dirty="0">
                          <a:solidFill>
                            <a:schemeClr val="dk1"/>
                          </a:solidFill>
                          <a:latin typeface="Tahoma" pitchFamily="34" charset="0"/>
                          <a:ea typeface="+mn-ea"/>
                          <a:cs typeface="Tahoma" pitchFamily="34" charset="0"/>
                        </a:rPr>
                        <a:t>2672852</a:t>
                      </a:r>
                    </a:p>
                  </a:txBody>
                  <a:tcPr marL="9525" marR="9525" marT="9525" marB="0" anchor="ctr">
                    <a:solidFill>
                      <a:schemeClr val="bg1"/>
                    </a:solidFill>
                  </a:tcPr>
                </a:tc>
                <a:tc>
                  <a:txBody>
                    <a:bodyPr/>
                    <a:lstStyle/>
                    <a:p>
                      <a:pPr algn="ctr" rtl="0" fontAlgn="b"/>
                      <a:endParaRPr lang="en-US" sz="1800" b="0" i="0" u="none" strike="noStrike" dirty="0">
                        <a:solidFill>
                          <a:srgbClr val="000000"/>
                        </a:solidFill>
                        <a:latin typeface="Tahoma" pitchFamily="34" charset="0"/>
                        <a:cs typeface="Tahoma" pitchFamily="34" charset="0"/>
                      </a:endParaRPr>
                    </a:p>
                    <a:p>
                      <a:pPr algn="ctr" rtl="0" fontAlgn="b"/>
                      <a:r>
                        <a:rPr lang="en-US" sz="1800" b="0" i="0" u="none" strike="noStrike" dirty="0">
                          <a:solidFill>
                            <a:srgbClr val="000000"/>
                          </a:solidFill>
                          <a:latin typeface="Tahoma" pitchFamily="34" charset="0"/>
                          <a:cs typeface="Tahoma" pitchFamily="34" charset="0"/>
                        </a:rPr>
                        <a:t>74.77</a:t>
                      </a:r>
                    </a:p>
                    <a:p>
                      <a:pPr algn="ctr" rtl="0" fontAlgn="b"/>
                      <a:endParaRPr lang="en-US" sz="1800" b="0" i="0" u="none" strike="noStrike" dirty="0">
                        <a:solidFill>
                          <a:srgbClr val="000000"/>
                        </a:solidFill>
                        <a:latin typeface="Tahoma" pitchFamily="34" charset="0"/>
                        <a:cs typeface="Tahoma" pitchFamily="34" charset="0"/>
                      </a:endParaRPr>
                    </a:p>
                  </a:txBody>
                  <a:tcPr marL="9525" marR="9525" marT="9525" marB="0" anchor="ctr">
                    <a:solidFill>
                      <a:schemeClr val="bg1"/>
                    </a:solidFill>
                  </a:tcPr>
                </a:tc>
                <a:extLst>
                  <a:ext uri="{0D108BD9-81ED-4DB2-BD59-A6C34878D82A}">
                    <a16:rowId xmlns:a16="http://schemas.microsoft.com/office/drawing/2014/main" val="10002"/>
                  </a:ext>
                </a:extLst>
              </a:tr>
              <a:tr h="539115">
                <a:tc>
                  <a:txBody>
                    <a:bodyPr/>
                    <a:lstStyle/>
                    <a:p>
                      <a:pPr algn="ctr"/>
                      <a:r>
                        <a:rPr lang="en-US" sz="1800" dirty="0">
                          <a:latin typeface="Tahoma" pitchFamily="34" charset="0"/>
                          <a:cs typeface="Tahoma" pitchFamily="34" charset="0"/>
                        </a:rPr>
                        <a:t>Upper Primary</a:t>
                      </a:r>
                      <a:endParaRPr lang="en-IN" sz="1800" b="0" dirty="0">
                        <a:latin typeface="Tahoma" pitchFamily="34" charset="0"/>
                        <a:cs typeface="Tahoma" pitchFamily="34" charset="0"/>
                      </a:endParaRPr>
                    </a:p>
                  </a:txBody>
                  <a:tcPr anchor="ctr">
                    <a:solidFill>
                      <a:schemeClr val="bg1"/>
                    </a:solidFill>
                  </a:tcPr>
                </a:tc>
                <a:tc>
                  <a:txBody>
                    <a:bodyPr/>
                    <a:lstStyle/>
                    <a:p>
                      <a:pPr algn="ctr" fontAlgn="ctr"/>
                      <a:r>
                        <a:rPr lang="en-US" sz="1800" u="none" strike="noStrike" kern="1200" dirty="0">
                          <a:solidFill>
                            <a:schemeClr val="dk1"/>
                          </a:solidFill>
                          <a:latin typeface="Tahoma" pitchFamily="34" charset="0"/>
                          <a:ea typeface="+mn-ea"/>
                          <a:cs typeface="Tahoma" pitchFamily="34" charset="0"/>
                        </a:rPr>
                        <a:t>2187149</a:t>
                      </a:r>
                    </a:p>
                  </a:txBody>
                  <a:tcPr marL="9525" marR="9525" marT="9525" marB="0" anchor="ctr">
                    <a:solidFill>
                      <a:schemeClr val="bg1"/>
                    </a:solidFill>
                  </a:tcPr>
                </a:tc>
                <a:tc>
                  <a:txBody>
                    <a:bodyPr/>
                    <a:lstStyle/>
                    <a:p>
                      <a:pPr algn="ctr" fontAlgn="ctr"/>
                      <a:r>
                        <a:rPr lang="en-US" sz="1800" u="none" strike="noStrike" kern="1200" dirty="0">
                          <a:solidFill>
                            <a:schemeClr val="dk1"/>
                          </a:solidFill>
                          <a:latin typeface="Tahoma" pitchFamily="34" charset="0"/>
                          <a:ea typeface="+mn-ea"/>
                          <a:cs typeface="Tahoma" pitchFamily="34" charset="0"/>
                        </a:rPr>
                        <a:t>1724388</a:t>
                      </a:r>
                    </a:p>
                  </a:txBody>
                  <a:tcPr marL="9525" marR="9525" marT="9525" marB="0" anchor="ctr">
                    <a:solidFill>
                      <a:schemeClr val="bg1"/>
                    </a:solidFill>
                  </a:tcPr>
                </a:tc>
                <a:tc>
                  <a:txBody>
                    <a:bodyPr/>
                    <a:lstStyle/>
                    <a:p>
                      <a:pPr algn="ctr" rtl="0" fontAlgn="b"/>
                      <a:r>
                        <a:rPr lang="en-US" sz="1800" b="0" i="0" u="none" strike="noStrike" dirty="0">
                          <a:solidFill>
                            <a:srgbClr val="000000"/>
                          </a:solidFill>
                          <a:latin typeface="Tahoma" pitchFamily="34" charset="0"/>
                          <a:cs typeface="Tahoma" pitchFamily="34" charset="0"/>
                        </a:rPr>
                        <a:t>78.84</a:t>
                      </a:r>
                    </a:p>
                  </a:txBody>
                  <a:tcPr marL="9525" marR="9525" marT="9525" marB="0" anchor="ctr">
                    <a:solidFill>
                      <a:schemeClr val="bg1"/>
                    </a:solidFill>
                  </a:tcPr>
                </a:tc>
                <a:extLst>
                  <a:ext uri="{0D108BD9-81ED-4DB2-BD59-A6C34878D82A}">
                    <a16:rowId xmlns:a16="http://schemas.microsoft.com/office/drawing/2014/main" val="10003"/>
                  </a:ext>
                </a:extLst>
              </a:tr>
              <a:tr h="584835">
                <a:tc>
                  <a:txBody>
                    <a:bodyPr/>
                    <a:lstStyle/>
                    <a:p>
                      <a:pPr algn="ctr"/>
                      <a:r>
                        <a:rPr lang="en-US" sz="1800" b="1" dirty="0">
                          <a:latin typeface="Tahoma" pitchFamily="34" charset="0"/>
                          <a:cs typeface="Tahoma" pitchFamily="34" charset="0"/>
                        </a:rPr>
                        <a:t>Total</a:t>
                      </a:r>
                    </a:p>
                  </a:txBody>
                  <a:tcPr anchor="ctr">
                    <a:solidFill>
                      <a:schemeClr val="bg1"/>
                    </a:solidFill>
                  </a:tcPr>
                </a:tc>
                <a:tc>
                  <a:txBody>
                    <a:bodyPr/>
                    <a:lstStyle/>
                    <a:p>
                      <a:pPr marL="0" algn="ctr" defTabSz="914400" rtl="0" eaLnBrk="1" fontAlgn="ctr" latinLnBrk="0" hangingPunct="1"/>
                      <a:r>
                        <a:rPr lang="en-US" sz="1800" b="1" u="none" strike="noStrike" kern="1200" dirty="0">
                          <a:solidFill>
                            <a:schemeClr val="dk1"/>
                          </a:solidFill>
                          <a:latin typeface="Tahoma" pitchFamily="34" charset="0"/>
                          <a:ea typeface="+mn-ea"/>
                          <a:cs typeface="Tahoma" pitchFamily="34" charset="0"/>
                        </a:rPr>
                        <a:t>5761819</a:t>
                      </a:r>
                    </a:p>
                  </a:txBody>
                  <a:tcPr marL="9525" marR="9525" marT="9525" marB="0" anchor="ctr">
                    <a:solidFill>
                      <a:schemeClr val="bg1"/>
                    </a:solidFill>
                  </a:tcPr>
                </a:tc>
                <a:tc>
                  <a:txBody>
                    <a:bodyPr/>
                    <a:lstStyle/>
                    <a:p>
                      <a:pPr marL="0" algn="ctr" defTabSz="914400" rtl="0" eaLnBrk="1" fontAlgn="ctr" latinLnBrk="0" hangingPunct="1"/>
                      <a:r>
                        <a:rPr lang="en-US" sz="1800" b="1" u="none" strike="noStrike" kern="1200" dirty="0">
                          <a:solidFill>
                            <a:schemeClr val="dk1"/>
                          </a:solidFill>
                          <a:latin typeface="Tahoma" pitchFamily="34" charset="0"/>
                          <a:ea typeface="+mn-ea"/>
                          <a:cs typeface="Tahoma" pitchFamily="34" charset="0"/>
                        </a:rPr>
                        <a:t>4397240</a:t>
                      </a:r>
                    </a:p>
                  </a:txBody>
                  <a:tcPr marL="9525" marR="9525" marT="9525" marB="0" anchor="ctr">
                    <a:solidFill>
                      <a:schemeClr val="bg1"/>
                    </a:solidFill>
                  </a:tcPr>
                </a:tc>
                <a:tc>
                  <a:txBody>
                    <a:bodyPr/>
                    <a:lstStyle/>
                    <a:p>
                      <a:pPr algn="ctr" rtl="0" fontAlgn="b"/>
                      <a:r>
                        <a:rPr lang="en-US" sz="1800" b="1" i="0" u="none" strike="noStrike" dirty="0">
                          <a:solidFill>
                            <a:srgbClr val="000000"/>
                          </a:solidFill>
                          <a:latin typeface="Tahoma" pitchFamily="34" charset="0"/>
                          <a:cs typeface="Tahoma" pitchFamily="34" charset="0"/>
                        </a:rPr>
                        <a:t>76.31</a:t>
                      </a:r>
                    </a:p>
                  </a:txBody>
                  <a:tcPr marL="9525" marR="9525" marT="9525" marB="0" anchor="ctr">
                    <a:solidFill>
                      <a:schemeClr val="bg1"/>
                    </a:solid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84463842"/>
              </p:ext>
            </p:extLst>
          </p:nvPr>
        </p:nvGraphicFramePr>
        <p:xfrm>
          <a:off x="228600" y="4419599"/>
          <a:ext cx="8610600" cy="2286001"/>
        </p:xfrm>
        <a:graphic>
          <a:graphicData uri="http://schemas.openxmlformats.org/drawingml/2006/table">
            <a:tbl>
              <a:tblPr firstRow="1" bandRow="1">
                <a:tableStyleId>{D7AC3CCA-C797-4891-BE02-D94E43425B78}</a:tableStyleId>
              </a:tblPr>
              <a:tblGrid>
                <a:gridCol w="2002464">
                  <a:extLst>
                    <a:ext uri="{9D8B030D-6E8A-4147-A177-3AD203B41FA5}">
                      <a16:colId xmlns:a16="http://schemas.microsoft.com/office/drawing/2014/main" val="20000"/>
                    </a:ext>
                  </a:extLst>
                </a:gridCol>
                <a:gridCol w="2211235">
                  <a:extLst>
                    <a:ext uri="{9D8B030D-6E8A-4147-A177-3AD203B41FA5}">
                      <a16:colId xmlns:a16="http://schemas.microsoft.com/office/drawing/2014/main" val="20001"/>
                    </a:ext>
                  </a:extLst>
                </a:gridCol>
                <a:gridCol w="2194189">
                  <a:extLst>
                    <a:ext uri="{9D8B030D-6E8A-4147-A177-3AD203B41FA5}">
                      <a16:colId xmlns:a16="http://schemas.microsoft.com/office/drawing/2014/main" val="20002"/>
                    </a:ext>
                  </a:extLst>
                </a:gridCol>
                <a:gridCol w="2202712">
                  <a:extLst>
                    <a:ext uri="{9D8B030D-6E8A-4147-A177-3AD203B41FA5}">
                      <a16:colId xmlns:a16="http://schemas.microsoft.com/office/drawing/2014/main" val="20003"/>
                    </a:ext>
                  </a:extLst>
                </a:gridCol>
              </a:tblGrid>
              <a:tr h="96353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ahoma" pitchFamily="34" charset="0"/>
                          <a:cs typeface="Tahoma" pitchFamily="34" charset="0"/>
                        </a:rPr>
                        <a:t>Approved days as per PAB</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ahoma" pitchFamily="34" charset="0"/>
                          <a:cs typeface="Tahoma" pitchFamily="34" charset="0"/>
                        </a:rPr>
                        <a:t>Up to March-18</a:t>
                      </a:r>
                      <a:endParaRPr lang="en-US" sz="2000" b="1" dirty="0">
                        <a:solidFill>
                          <a:schemeClr val="tx1"/>
                        </a:solidFill>
                        <a:latin typeface="Tahoma" pitchFamily="34" charset="0"/>
                        <a:cs typeface="Tahoma" pitchFamily="34" charset="0"/>
                      </a:endParaRPr>
                    </a:p>
                  </a:txBody>
                  <a:tcPr>
                    <a:solidFill>
                      <a:schemeClr val="bg1"/>
                    </a:solidFill>
                  </a:tcPr>
                </a:tc>
                <a:tc hMerge="1">
                  <a:txBody>
                    <a:bodyPr/>
                    <a:lstStyle/>
                    <a:p>
                      <a:endParaRPr lang="en-US" dirty="0"/>
                    </a:p>
                  </a:txBody>
                  <a:tcPr/>
                </a:tc>
                <a:tc gridSpan="2">
                  <a:txBody>
                    <a:bodyPr/>
                    <a:lstStyle/>
                    <a:p>
                      <a:pPr algn="ctr"/>
                      <a:r>
                        <a:rPr lang="en-US" sz="2000" dirty="0">
                          <a:latin typeface="Tahoma" pitchFamily="34" charset="0"/>
                          <a:cs typeface="Tahoma" pitchFamily="34" charset="0"/>
                        </a:rPr>
                        <a:t>Actual MDM given days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ahoma" pitchFamily="34" charset="0"/>
                          <a:cs typeface="Tahoma" pitchFamily="34" charset="0"/>
                        </a:rPr>
                        <a:t>Up to March-18</a:t>
                      </a:r>
                      <a:endParaRPr lang="en-US" sz="2000" b="1" dirty="0">
                        <a:solidFill>
                          <a:schemeClr val="tx1"/>
                        </a:solidFill>
                        <a:latin typeface="Tahoma" pitchFamily="34" charset="0"/>
                        <a:cs typeface="Tahoma" pitchFamily="34" charset="0"/>
                      </a:endParaRPr>
                    </a:p>
                  </a:txBody>
                  <a:tcPr>
                    <a:solidFill>
                      <a:schemeClr val="bg1"/>
                    </a:solidFill>
                  </a:tcPr>
                </a:tc>
                <a:tc hMerge="1">
                  <a:txBody>
                    <a:bodyPr/>
                    <a:lstStyle/>
                    <a:p>
                      <a:endParaRPr lang="en-US" dirty="0"/>
                    </a:p>
                  </a:txBody>
                  <a:tcPr/>
                </a:tc>
                <a:extLst>
                  <a:ext uri="{0D108BD9-81ED-4DB2-BD59-A6C34878D82A}">
                    <a16:rowId xmlns:a16="http://schemas.microsoft.com/office/drawing/2014/main" val="10000"/>
                  </a:ext>
                </a:extLst>
              </a:tr>
              <a:tr h="642358">
                <a:tc>
                  <a:txBody>
                    <a:bodyPr/>
                    <a:lstStyle/>
                    <a:p>
                      <a:pPr marL="0" algn="ctr" defTabSz="914400" rtl="0" eaLnBrk="1" latinLnBrk="0" hangingPunct="1"/>
                      <a:r>
                        <a:rPr lang="en-IN" sz="1800" b="1" kern="1200" dirty="0">
                          <a:latin typeface="Tahoma" pitchFamily="34" charset="0"/>
                          <a:cs typeface="Tahoma" pitchFamily="34" charset="0"/>
                        </a:rPr>
                        <a:t>Primary</a:t>
                      </a:r>
                      <a:endParaRPr lang="en-IN" sz="1800" b="1" kern="1200" dirty="0">
                        <a:solidFill>
                          <a:schemeClr val="dk1"/>
                        </a:solidFill>
                        <a:latin typeface="Tahoma" pitchFamily="34" charset="0"/>
                        <a:ea typeface="+mn-ea"/>
                        <a:cs typeface="Tahoma" pitchFamily="34"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kern="1200" dirty="0">
                          <a:latin typeface="Tahoma" pitchFamily="34" charset="0"/>
                          <a:cs typeface="Tahoma" pitchFamily="34" charset="0"/>
                        </a:rPr>
                        <a:t>Upper Primary</a:t>
                      </a:r>
                    </a:p>
                  </a:txBody>
                  <a:tcPr>
                    <a:solidFill>
                      <a:schemeClr val="bg1"/>
                    </a:solidFill>
                  </a:tcPr>
                </a:tc>
                <a:tc>
                  <a:txBody>
                    <a:bodyPr/>
                    <a:lstStyle/>
                    <a:p>
                      <a:pPr marL="0" algn="ctr" defTabSz="914400" rtl="0" eaLnBrk="1" latinLnBrk="0" hangingPunct="1"/>
                      <a:r>
                        <a:rPr lang="en-IN" sz="1800" b="1" kern="1200" dirty="0">
                          <a:latin typeface="Tahoma" pitchFamily="34" charset="0"/>
                          <a:cs typeface="Tahoma" pitchFamily="34" charset="0"/>
                        </a:rPr>
                        <a:t>Primary </a:t>
                      </a:r>
                      <a:endParaRPr lang="en-IN" sz="1800" b="1" kern="1200" dirty="0">
                        <a:solidFill>
                          <a:schemeClr val="dk1"/>
                        </a:solidFill>
                        <a:latin typeface="Tahoma" pitchFamily="34" charset="0"/>
                        <a:ea typeface="+mn-ea"/>
                        <a:cs typeface="Tahoma" pitchFamily="34"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kern="1200" dirty="0">
                          <a:latin typeface="Tahoma" pitchFamily="34" charset="0"/>
                          <a:cs typeface="Tahoma" pitchFamily="34" charset="0"/>
                        </a:rPr>
                        <a:t>Upper Primary</a:t>
                      </a:r>
                      <a:endParaRPr lang="en-IN" sz="1800" b="1" kern="1200" dirty="0">
                        <a:solidFill>
                          <a:schemeClr val="dk1"/>
                        </a:solidFill>
                        <a:latin typeface="Tahoma" pitchFamily="34" charset="0"/>
                        <a:ea typeface="+mn-ea"/>
                        <a:cs typeface="Tahoma" pitchFamily="34" charset="0"/>
                      </a:endParaRPr>
                    </a:p>
                  </a:txBody>
                  <a:tcPr>
                    <a:solidFill>
                      <a:schemeClr val="bg1"/>
                    </a:solidFill>
                  </a:tcPr>
                </a:tc>
                <a:extLst>
                  <a:ext uri="{0D108BD9-81ED-4DB2-BD59-A6C34878D82A}">
                    <a16:rowId xmlns:a16="http://schemas.microsoft.com/office/drawing/2014/main" val="10001"/>
                  </a:ext>
                </a:extLst>
              </a:tr>
              <a:tr h="680106">
                <a:tc>
                  <a:txBody>
                    <a:bodyPr/>
                    <a:lstStyle/>
                    <a:p>
                      <a:pPr marL="0" algn="ctr" defTabSz="914400" rtl="0" eaLnBrk="1" fontAlgn="b" latinLnBrk="0" hangingPunct="1"/>
                      <a:r>
                        <a:rPr lang="en-US" sz="1800" b="0" kern="1200" dirty="0">
                          <a:solidFill>
                            <a:schemeClr val="dk1"/>
                          </a:solidFill>
                          <a:latin typeface="Tahoma" pitchFamily="34" charset="0"/>
                          <a:ea typeface="+mn-ea"/>
                          <a:cs typeface="Tahoma" pitchFamily="34" charset="0"/>
                        </a:rPr>
                        <a:t>237</a:t>
                      </a:r>
                      <a:endParaRPr lang="en-IN" sz="1800" b="0" kern="1200" dirty="0">
                        <a:solidFill>
                          <a:schemeClr val="dk1"/>
                        </a:solidFill>
                        <a:latin typeface="Tahoma" pitchFamily="34" charset="0"/>
                        <a:ea typeface="+mn-ea"/>
                        <a:cs typeface="Tahoma" pitchFamily="34" charset="0"/>
                      </a:endParaRPr>
                    </a:p>
                  </a:txBody>
                  <a:tcPr anchor="ctr">
                    <a:solidFill>
                      <a:schemeClr val="bg1"/>
                    </a:solidFill>
                  </a:tcPr>
                </a:tc>
                <a:tc>
                  <a:txBody>
                    <a:bodyPr/>
                    <a:lstStyle/>
                    <a:p>
                      <a:pPr marL="0" algn="ctr" defTabSz="914400" rtl="0" eaLnBrk="1" fontAlgn="b" latinLnBrk="0" hangingPunct="1"/>
                      <a:r>
                        <a:rPr lang="en-US" sz="1800" b="0" kern="1200" dirty="0">
                          <a:solidFill>
                            <a:schemeClr val="dk1"/>
                          </a:solidFill>
                          <a:latin typeface="Tahoma" pitchFamily="34" charset="0"/>
                          <a:ea typeface="+mn-ea"/>
                          <a:cs typeface="Tahoma" pitchFamily="34" charset="0"/>
                        </a:rPr>
                        <a:t>237</a:t>
                      </a:r>
                    </a:p>
                  </a:txBody>
                  <a:tcPr anchor="ctr">
                    <a:solidFill>
                      <a:schemeClr val="bg1"/>
                    </a:solidFill>
                  </a:tcPr>
                </a:tc>
                <a:tc>
                  <a:txBody>
                    <a:bodyPr/>
                    <a:lstStyle/>
                    <a:p>
                      <a:pPr marL="0" algn="ctr" defTabSz="914400" rtl="0" eaLnBrk="1" fontAlgn="b" latinLnBrk="0" hangingPunct="1"/>
                      <a:r>
                        <a:rPr lang="en-US" sz="1800" b="0" kern="1200" dirty="0">
                          <a:solidFill>
                            <a:schemeClr val="dk1"/>
                          </a:solidFill>
                          <a:latin typeface="Tahoma" pitchFamily="34" charset="0"/>
                          <a:ea typeface="+mn-ea"/>
                          <a:cs typeface="Tahoma" pitchFamily="34" charset="0"/>
                        </a:rPr>
                        <a:t>237</a:t>
                      </a:r>
                      <a:endParaRPr lang="en-IN" sz="1800" b="0" kern="1200" dirty="0">
                        <a:solidFill>
                          <a:schemeClr val="dk1"/>
                        </a:solidFill>
                        <a:latin typeface="Tahoma" pitchFamily="34" charset="0"/>
                        <a:ea typeface="+mn-ea"/>
                        <a:cs typeface="Tahoma" pitchFamily="34" charset="0"/>
                      </a:endParaRPr>
                    </a:p>
                  </a:txBody>
                  <a:tcPr anchor="ctr">
                    <a:solidFill>
                      <a:schemeClr val="bg1"/>
                    </a:solidFill>
                  </a:tcPr>
                </a:tc>
                <a:tc>
                  <a:txBody>
                    <a:bodyPr/>
                    <a:lstStyle/>
                    <a:p>
                      <a:pPr marL="0" algn="ctr" defTabSz="914400" rtl="0" eaLnBrk="1" fontAlgn="b" latinLnBrk="0" hangingPunct="1"/>
                      <a:r>
                        <a:rPr lang="en-US" sz="1800" b="0" kern="1200" dirty="0">
                          <a:solidFill>
                            <a:schemeClr val="dk1"/>
                          </a:solidFill>
                          <a:latin typeface="Tahoma" pitchFamily="34" charset="0"/>
                          <a:ea typeface="+mn-ea"/>
                          <a:cs typeface="Tahoma" pitchFamily="34" charset="0"/>
                        </a:rPr>
                        <a:t>237</a:t>
                      </a:r>
                      <a:endParaRPr lang="en-IN" sz="1800" b="0" kern="1200" dirty="0">
                        <a:solidFill>
                          <a:schemeClr val="dk1"/>
                        </a:solidFill>
                        <a:latin typeface="Tahoma" pitchFamily="34" charset="0"/>
                        <a:ea typeface="+mn-ea"/>
                        <a:cs typeface="Tahoma" pitchFamily="34" charset="0"/>
                      </a:endParaRPr>
                    </a:p>
                  </a:txBody>
                  <a:tcPr anchor="c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762000"/>
          </a:xfrm>
        </p:spPr>
        <p:txBody>
          <a:bodyPr>
            <a:normAutofit fontScale="90000"/>
          </a:bodyPr>
          <a:lstStyle/>
          <a:p>
            <a:r>
              <a:rPr lang="en-US" altLang="en-US" b="1" dirty="0">
                <a:latin typeface="Calibri" pitchFamily="34" charset="0"/>
              </a:rPr>
              <a:t>Coverage against  PAB Approved Analysis during last 3 yrs</a:t>
            </a:r>
            <a:br>
              <a:rPr lang="en-US" b="1" dirty="0">
                <a:latin typeface="Calibri" pitchFamily="34" charset="0"/>
              </a:rPr>
            </a:br>
            <a:endParaRPr lang="en-IN" dirty="0"/>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pPr>
              <a:defRPr/>
            </a:pPr>
            <a:fld id="{F81BCA05-A507-4A10-9B85-E79264D9BD23}" type="slidenum">
              <a:rPr lang="en-US" smtClean="0"/>
              <a:pPr>
                <a:defRPr/>
              </a:pPr>
              <a:t>23</a:t>
            </a:fld>
            <a:endParaRPr lang="en-US" dirty="0"/>
          </a:p>
        </p:txBody>
      </p:sp>
      <p:pic>
        <p:nvPicPr>
          <p:cNvPr id="1026" name="Picture 2"/>
          <p:cNvPicPr>
            <a:picLocks noChangeAspect="1" noChangeArrowheads="1"/>
          </p:cNvPicPr>
          <p:nvPr/>
        </p:nvPicPr>
        <p:blipFill>
          <a:blip r:embed="rId2">
            <a:lum bright="-28000" contrast="65000"/>
          </a:blip>
          <a:srcRect/>
          <a:stretch>
            <a:fillRect/>
          </a:stretch>
        </p:blipFill>
        <p:spPr bwMode="auto">
          <a:xfrm>
            <a:off x="0" y="1371600"/>
            <a:ext cx="9144000" cy="52578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11"/>
          <p:cNvSpPr txBox="1">
            <a:spLocks noChangeArrowheads="1"/>
          </p:cNvSpPr>
          <p:nvPr/>
        </p:nvSpPr>
        <p:spPr bwMode="auto">
          <a:xfrm rot="10800000">
            <a:off x="106363" y="1295400"/>
            <a:ext cx="460375" cy="381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50000"/>
              </a:spcBef>
              <a:spcAft>
                <a:spcPct val="0"/>
              </a:spcAft>
            </a:pPr>
            <a:r>
              <a:rPr lang="en-US" altLang="en-US" b="1" dirty="0">
                <a:solidFill>
                  <a:srgbClr val="000000"/>
                </a:solidFill>
              </a:rPr>
              <a:t>No. of Children in </a:t>
            </a:r>
            <a:r>
              <a:rPr lang="en-US" altLang="en-US" b="1" dirty="0" err="1">
                <a:solidFill>
                  <a:srgbClr val="000000"/>
                </a:solidFill>
              </a:rPr>
              <a:t>lakh</a:t>
            </a:r>
            <a:endParaRPr lang="en-IN" altLang="en-US" b="1" dirty="0">
              <a:solidFill>
                <a:srgbClr val="000000"/>
              </a:solidFill>
            </a:endParaRPr>
          </a:p>
        </p:txBody>
      </p:sp>
      <p:sp>
        <p:nvSpPr>
          <p:cNvPr id="11" name="AutoShape 10"/>
          <p:cNvSpPr>
            <a:spLocks noChangeArrowheads="1"/>
          </p:cNvSpPr>
          <p:nvPr/>
        </p:nvSpPr>
        <p:spPr bwMode="auto">
          <a:xfrm>
            <a:off x="0" y="0"/>
            <a:ext cx="9144000" cy="838200"/>
          </a:xfrm>
          <a:prstGeom prst="roundRect">
            <a:avLst>
              <a:gd name="adj" fmla="val 0"/>
            </a:avLst>
          </a:prstGeom>
          <a:solidFill>
            <a:srgbClr val="00009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r>
              <a:rPr lang="en-US" altLang="en-US" sz="2800" b="1" dirty="0">
                <a:latin typeface="Calibri" pitchFamily="34" charset="0"/>
              </a:rPr>
              <a:t>Coverage against  PAB Approved Analysis during last 3 yrs</a:t>
            </a:r>
            <a:endParaRPr lang="en-US" sz="2800" b="1" dirty="0">
              <a:latin typeface="Calibri" pitchFamily="34" charset="0"/>
            </a:endParaRPr>
          </a:p>
        </p:txBody>
      </p:sp>
      <p:graphicFrame>
        <p:nvGraphicFramePr>
          <p:cNvPr id="8" name="Chart 7"/>
          <p:cNvGraphicFramePr/>
          <p:nvPr>
            <p:extLst>
              <p:ext uri="{D42A27DB-BD31-4B8C-83A1-F6EECF244321}">
                <p14:modId xmlns:p14="http://schemas.microsoft.com/office/powerpoint/2010/main" val="2705853806"/>
              </p:ext>
            </p:extLst>
          </p:nvPr>
        </p:nvGraphicFramePr>
        <p:xfrm>
          <a:off x="685800" y="1143000"/>
          <a:ext cx="8351838" cy="5324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5661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CB6F-D5C1-4B68-A5F6-26C6720DE487}"/>
              </a:ext>
            </a:extLst>
          </p:cNvPr>
          <p:cNvSpPr>
            <a:spLocks noGrp="1"/>
          </p:cNvSpPr>
          <p:nvPr>
            <p:ph type="title"/>
          </p:nvPr>
        </p:nvSpPr>
        <p:spPr>
          <a:xfrm>
            <a:off x="0" y="44451"/>
            <a:ext cx="9144000" cy="1325562"/>
          </a:xfrm>
        </p:spPr>
        <p:txBody>
          <a:bodyPr>
            <a:normAutofit fontScale="90000"/>
          </a:bodyPr>
          <a:lstStyle/>
          <a:p>
            <a:br>
              <a:rPr lang="en-IN" b="1"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Inspection of MDM Centres And </a:t>
            </a:r>
            <a:br>
              <a:rPr lang="en-IN" b="1"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Coverage of MDM</a:t>
            </a:r>
            <a:br>
              <a:rPr lang="en-IN"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sz="2800" b="1" u="sng" dirty="0">
                <a:latin typeface="Times New Roman" panose="02020603050405020304" pitchFamily="18" charset="0"/>
                <a:ea typeface="Tahoma" pitchFamily="34" charset="0"/>
                <a:cs typeface="Times New Roman" panose="02020603050405020304" pitchFamily="18" charset="0"/>
              </a:rPr>
              <a:t>Inspection of MDM centers</a:t>
            </a:r>
            <a:r>
              <a:rPr lang="en-US" sz="3600" u="sng" dirty="0">
                <a:solidFill>
                  <a:schemeClr val="tx1"/>
                </a:solidFill>
                <a:latin typeface="Times New Roman" panose="02020603050405020304" pitchFamily="18" charset="0"/>
                <a:cs typeface="Times New Roman" panose="02020603050405020304" pitchFamily="18" charset="0"/>
              </a:rPr>
              <a:t>: </a:t>
            </a:r>
          </a:p>
          <a:p>
            <a:pPr algn="just">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ahoma" pitchFamily="34" charset="0"/>
                <a:cs typeface="Times New Roman" panose="02020603050405020304" pitchFamily="18" charset="0"/>
              </a:rPr>
              <a:t>During current year 43307 MDM centers are inspected and 220 samples are taken for quality check. </a:t>
            </a:r>
            <a:endParaRPr lang="en-US" sz="2200" b="1" dirty="0">
              <a:latin typeface="Times New Roman" panose="02020603050405020304" pitchFamily="18" charset="0"/>
              <a:ea typeface="Tahoma" pitchFamily="34" charset="0"/>
              <a:cs typeface="Times New Roman" panose="02020603050405020304" pitchFamily="18" charset="0"/>
            </a:endParaRPr>
          </a:p>
          <a:p>
            <a:pPr algn="just">
              <a:buNone/>
            </a:pPr>
            <a:endParaRPr lang="en-US" sz="1400" dirty="0">
              <a:solidFill>
                <a:schemeClr val="tx1"/>
              </a:solidFill>
              <a:latin typeface="Times New Roman" panose="02020603050405020304" pitchFamily="18" charset="0"/>
              <a:cs typeface="Times New Roman" panose="02020603050405020304" pitchFamily="18" charset="0"/>
            </a:endParaRPr>
          </a:p>
          <a:p>
            <a:pPr algn="just">
              <a:buNone/>
            </a:pPr>
            <a:endParaRPr lang="en-US" sz="1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ea typeface="Tahoma" pitchFamily="34" charset="0"/>
                <a:cs typeface="Times New Roman" panose="02020603050405020304" pitchFamily="18" charset="0"/>
              </a:rPr>
              <a:t>The coverage: </a:t>
            </a:r>
          </a:p>
          <a:p>
            <a:pPr algn="just">
              <a:spcBef>
                <a:spcPts val="0"/>
              </a:spcBef>
              <a:buNone/>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ahoma" pitchFamily="34" charset="0"/>
                <a:cs typeface="Times New Roman" panose="02020603050405020304" pitchFamily="18" charset="0"/>
              </a:rPr>
              <a:t>In the year 2017-18, Over all four quarter Coverage against enrollments  of MDM is  76.31% </a:t>
            </a:r>
          </a:p>
          <a:p>
            <a:pPr algn="just">
              <a:buNone/>
              <a:defRPr/>
            </a:pPr>
            <a:endParaRPr lang="gu-IN" sz="2000" b="1" dirty="0">
              <a:solidFill>
                <a:schemeClr val="tx1"/>
              </a:solidFill>
              <a:latin typeface="Times New Roman" panose="02020603050405020304" pitchFamily="18" charset="0"/>
            </a:endParaRPr>
          </a:p>
        </p:txBody>
      </p:sp>
      <p:sp>
        <p:nvSpPr>
          <p:cNvPr id="9" name="Slide Number Placeholder 8"/>
          <p:cNvSpPr>
            <a:spLocks noGrp="1"/>
          </p:cNvSpPr>
          <p:nvPr>
            <p:ph type="sldNum" sz="quarter" idx="12"/>
          </p:nvPr>
        </p:nvSpPr>
        <p:spPr/>
        <p:txBody>
          <a:bodyPr/>
          <a:lstStyle/>
          <a:p>
            <a:pPr>
              <a:defRPr/>
            </a:pPr>
            <a:fld id="{64760D76-FDF3-4E5D-A58F-697AF1A17FAC}" type="slidenum">
              <a:rPr lang="en-US" smtClean="0"/>
              <a:pPr>
                <a:defRPr/>
              </a:pPr>
              <a:t>25</a:t>
            </a:fld>
            <a:endParaRPr lang="en-US" dirty="0"/>
          </a:p>
        </p:txBody>
      </p:sp>
      <p:sp>
        <p:nvSpPr>
          <p:cNvPr id="7" name="Title 1"/>
          <p:cNvSpPr txBox="1">
            <a:spLocks/>
          </p:cNvSpPr>
          <p:nvPr/>
        </p:nvSpPr>
        <p:spPr bwMode="auto">
          <a:xfrm>
            <a:off x="990600" y="4105275"/>
            <a:ext cx="7772400"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0" cap="none" spc="0" normalizeH="0" baseline="0" noProof="0" dirty="0">
              <a:ln>
                <a:noFill/>
              </a:ln>
              <a:solidFill>
                <a:srgbClr val="800000"/>
              </a:solidFill>
              <a:effectLst/>
              <a:uLnTx/>
              <a:uFillTx/>
              <a:latin typeface="+mj-lt"/>
              <a:ea typeface="+mj-ea"/>
              <a:cs typeface="+mj-cs"/>
            </a:endParaRPr>
          </a:p>
        </p:txBody>
      </p:sp>
    </p:spTree>
    <p:extLst>
      <p:ext uri="{BB962C8B-B14F-4D97-AF65-F5344CB8AC3E}">
        <p14:creationId xmlns:p14="http://schemas.microsoft.com/office/powerpoint/2010/main" val="124885216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7800-129B-413B-A4A2-1080F30901B2}"/>
              </a:ext>
            </a:extLst>
          </p:cNvPr>
          <p:cNvSpPr>
            <a:spLocks noGrp="1"/>
          </p:cNvSpPr>
          <p:nvPr>
            <p:ph type="title"/>
          </p:nvPr>
        </p:nvSpPr>
        <p:spPr>
          <a:xfrm>
            <a:off x="457200" y="533400"/>
            <a:ext cx="8229600" cy="884238"/>
          </a:xfrm>
        </p:spPr>
        <p:txBody>
          <a:bodyPr>
            <a:normAutofit fontScale="90000"/>
          </a:bodyPr>
          <a:lstStyle/>
          <a:p>
            <a:r>
              <a:rPr lang="en-US" b="1" dirty="0">
                <a:latin typeface="Times New Roman" panose="02020603050405020304" pitchFamily="18" charset="0"/>
                <a:cs typeface="Times New Roman" panose="02020603050405020304" pitchFamily="18" charset="0"/>
              </a:rPr>
              <a:t>MDM for Std. 12 students of Model day school</a:t>
            </a:r>
            <a:br>
              <a:rPr lang="en-US" b="1" dirty="0">
                <a:solidFill>
                  <a:schemeClr val="bg1"/>
                </a:solidFill>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BA7727-8218-4F0B-9CEB-70D616026E31}"/>
              </a:ext>
            </a:extLst>
          </p:cNvPr>
          <p:cNvSpPr>
            <a:spLocks noGrp="1"/>
          </p:cNvSpPr>
          <p:nvPr>
            <p:ph idx="1"/>
          </p:nvPr>
        </p:nvSpPr>
        <p:spPr/>
        <p:txBody>
          <a:bodyPr>
            <a:normAutofit fontScale="92500" lnSpcReduction="10000"/>
          </a:bodyPr>
          <a:lstStyle/>
          <a:p>
            <a:pPr lvl="0" algn="just"/>
            <a:r>
              <a:rPr lang="en-IN" dirty="0">
                <a:latin typeface="Times New Roman" panose="02020603050405020304" pitchFamily="18" charset="0"/>
                <a:cs typeface="Times New Roman" panose="02020603050405020304" pitchFamily="18" charset="0"/>
              </a:rPr>
              <a:t>Model School scheme has been launched from year 2014-15 .Total 72 model schools are in different districts of the state.</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lvl="0" algn="just"/>
            <a:r>
              <a:rPr lang="en-IN" dirty="0">
                <a:latin typeface="Times New Roman" panose="02020603050405020304" pitchFamily="18" charset="0"/>
                <a:cs typeface="Times New Roman" panose="02020603050405020304" pitchFamily="18" charset="0"/>
              </a:rPr>
              <a:t>In model School mid day meals and nutritious snacks is given to the children from std. 6 to 12. </a:t>
            </a:r>
          </a:p>
          <a:p>
            <a:pPr marL="0" lvl="0" indent="0" algn="just">
              <a:buNone/>
            </a:pPr>
            <a:endParaRPr lang="en-US" dirty="0">
              <a:latin typeface="Times New Roman" panose="02020603050405020304" pitchFamily="18" charset="0"/>
              <a:cs typeface="Times New Roman" panose="02020603050405020304" pitchFamily="18" charset="0"/>
            </a:endParaRPr>
          </a:p>
          <a:p>
            <a:pPr lvl="0" algn="just"/>
            <a:r>
              <a:rPr lang="en-IN" dirty="0">
                <a:latin typeface="Times New Roman" panose="02020603050405020304" pitchFamily="18" charset="0"/>
                <a:cs typeface="Times New Roman" panose="02020603050405020304" pitchFamily="18" charset="0"/>
              </a:rPr>
              <a:t>Provision is Rs. 908.17 lakhs for mid day meal and nutritious snacks in the 72 model schools. </a:t>
            </a:r>
            <a:endParaRPr lang="en-US"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38F8F0C-D952-4810-9C67-4EFCA6D07E86}"/>
              </a:ext>
            </a:extLst>
          </p:cNvPr>
          <p:cNvSpPr>
            <a:spLocks noGrp="1"/>
          </p:cNvSpPr>
          <p:nvPr>
            <p:ph type="sldNum" sz="quarter" idx="12"/>
          </p:nvPr>
        </p:nvSpPr>
        <p:spPr/>
        <p:txBody>
          <a:bodyPr/>
          <a:lstStyle/>
          <a:p>
            <a:pPr>
              <a:defRPr/>
            </a:pPr>
            <a:fld id="{F81BCA05-A507-4A10-9B85-E79264D9BD23}" type="slidenum">
              <a:rPr lang="en-US" smtClean="0"/>
              <a:pPr>
                <a:defRPr/>
              </a:pPr>
              <a:t>26</a:t>
            </a:fld>
            <a:endParaRPr lang="en-US" dirty="0"/>
          </a:p>
        </p:txBody>
      </p:sp>
    </p:spTree>
    <p:extLst>
      <p:ext uri="{BB962C8B-B14F-4D97-AF65-F5344CB8AC3E}">
        <p14:creationId xmlns:p14="http://schemas.microsoft.com/office/powerpoint/2010/main" val="1607714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0"/>
            <a:ext cx="7924800" cy="990600"/>
          </a:xfrm>
          <a:solidFill>
            <a:schemeClr val="bg1"/>
          </a:solidFill>
        </p:spPr>
        <p:txBody>
          <a:bodyPr anchor="b"/>
          <a:lstStyle/>
          <a:p>
            <a:br>
              <a:rPr lang="en-US" sz="2000" dirty="0"/>
            </a:br>
            <a:endParaRPr lang="en-US" sz="2600" b="1" dirty="0">
              <a:latin typeface="Calibri" pitchFamily="34" charset="0"/>
            </a:endParaRPr>
          </a:p>
        </p:txBody>
      </p:sp>
      <p:sp>
        <p:nvSpPr>
          <p:cNvPr id="9" name="Slide Number Placeholder 8"/>
          <p:cNvSpPr>
            <a:spLocks noGrp="1"/>
          </p:cNvSpPr>
          <p:nvPr>
            <p:ph type="sldNum" sz="quarter" idx="12"/>
          </p:nvPr>
        </p:nvSpPr>
        <p:spPr/>
        <p:txBody>
          <a:bodyPr/>
          <a:lstStyle/>
          <a:p>
            <a:pPr>
              <a:defRPr/>
            </a:pPr>
            <a:fld id="{64760D76-FDF3-4E5D-A58F-697AF1A17FAC}" type="slidenum">
              <a:rPr lang="en-US" smtClean="0"/>
              <a:pPr>
                <a:defRPr/>
              </a:pPr>
              <a:t>27</a:t>
            </a:fld>
            <a:endParaRPr lang="en-US" dirty="0"/>
          </a:p>
        </p:txBody>
      </p:sp>
      <p:sp>
        <p:nvSpPr>
          <p:cNvPr id="7" name="Title 1"/>
          <p:cNvSpPr txBox="1">
            <a:spLocks/>
          </p:cNvSpPr>
          <p:nvPr/>
        </p:nvSpPr>
        <p:spPr bwMode="auto">
          <a:xfrm>
            <a:off x="990600" y="4105275"/>
            <a:ext cx="7772400"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0" cap="none" spc="0" normalizeH="0" baseline="0" noProof="0" dirty="0">
              <a:ln>
                <a:noFill/>
              </a:ln>
              <a:solidFill>
                <a:srgbClr val="800000"/>
              </a:solidFill>
              <a:effectLst/>
              <a:uLnTx/>
              <a:uFillTx/>
              <a:latin typeface="+mj-lt"/>
              <a:ea typeface="+mj-ea"/>
              <a:cs typeface="+mj-cs"/>
            </a:endParaRPr>
          </a:p>
        </p:txBody>
      </p:sp>
      <p:sp>
        <p:nvSpPr>
          <p:cNvPr id="8" name="Content Placeholder 2"/>
          <p:cNvSpPr txBox="1">
            <a:spLocks/>
          </p:cNvSpPr>
          <p:nvPr/>
        </p:nvSpPr>
        <p:spPr bwMode="auto">
          <a:xfrm>
            <a:off x="1231900" y="5105400"/>
            <a:ext cx="78359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6538" marR="0" lvl="0" indent="-236538" algn="just" defTabSz="914400" rtl="0" eaLnBrk="1" fontAlgn="base" latinLnBrk="0" hangingPunct="1">
              <a:lnSpc>
                <a:spcPct val="100000"/>
              </a:lnSpc>
              <a:spcBef>
                <a:spcPct val="20000"/>
              </a:spcBef>
              <a:spcAft>
                <a:spcPct val="0"/>
              </a:spcAft>
              <a:buClr>
                <a:srgbClr val="800000"/>
              </a:buClr>
              <a:buSzPct val="75000"/>
              <a:tabLst/>
              <a:defRPr/>
            </a:pPr>
            <a:endParaRPr kumimoji="0" lang="gu-IN" sz="2000" b="0" i="0" u="none" strike="noStrike" kern="0" cap="none" spc="0" normalizeH="0" baseline="0" noProof="0" dirty="0">
              <a:ln>
                <a:noFill/>
              </a:ln>
              <a:solidFill>
                <a:srgbClr val="474C2A"/>
              </a:solidFill>
              <a:effectLst/>
              <a:uLnTx/>
              <a:uFillTx/>
              <a:latin typeface="+mn-lt"/>
              <a:ea typeface="+mn-ea"/>
              <a:cs typeface="+mn-cs"/>
            </a:endParaRPr>
          </a:p>
        </p:txBody>
      </p:sp>
      <p:sp>
        <p:nvSpPr>
          <p:cNvPr id="10" name="AutoShape 10"/>
          <p:cNvSpPr>
            <a:spLocks noChangeArrowheads="1"/>
          </p:cNvSpPr>
          <p:nvPr/>
        </p:nvSpPr>
        <p:spPr bwMode="auto">
          <a:xfrm>
            <a:off x="0" y="2362200"/>
            <a:ext cx="9144000" cy="2057400"/>
          </a:xfrm>
          <a:prstGeom prst="roundRect">
            <a:avLst>
              <a:gd name="adj" fmla="val 0"/>
            </a:avLst>
          </a:prstGeom>
          <a:solidFill>
            <a:srgbClr val="00009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4400" b="1" dirty="0">
                <a:solidFill>
                  <a:schemeClr val="bg1"/>
                </a:solidFill>
                <a:latin typeface="Tahoma" pitchFamily="34" charset="0"/>
                <a:cs typeface="Tahoma" pitchFamily="34" charset="0"/>
              </a:rPr>
              <a:t>Annual Work Plan &amp; Budget </a:t>
            </a:r>
          </a:p>
          <a:p>
            <a:pPr algn="ctr">
              <a:defRPr/>
            </a:pPr>
            <a:r>
              <a:rPr lang="en-US" sz="4400" b="1" dirty="0">
                <a:solidFill>
                  <a:schemeClr val="bg1"/>
                </a:solidFill>
                <a:latin typeface="Tahoma" pitchFamily="34" charset="0"/>
                <a:cs typeface="Tahoma" pitchFamily="34" charset="0"/>
              </a:rPr>
              <a:t>2018-19</a:t>
            </a:r>
            <a:endParaRPr lang="gu-IN" sz="4400" b="1" dirty="0">
              <a:solidFill>
                <a:schemeClr val="bg1"/>
              </a:solidFill>
              <a:latin typeface="Tahoma" pitchFamily="34" charset="0"/>
              <a:cs typeface="Tahoma"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C906C48-8599-486E-A60D-43CBD518604F}" type="slidenum">
              <a:rPr lang="en-US" smtClean="0"/>
              <a:pPr>
                <a:defRPr/>
              </a:pPr>
              <a:t>28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86940471"/>
              </p:ext>
            </p:extLst>
          </p:nvPr>
        </p:nvGraphicFramePr>
        <p:xfrm>
          <a:off x="169480" y="685800"/>
          <a:ext cx="8805040" cy="4720885"/>
        </p:xfrm>
        <a:graphic>
          <a:graphicData uri="http://schemas.openxmlformats.org/drawingml/2006/table">
            <a:tbl>
              <a:tblPr firstRow="1" bandRow="1">
                <a:tableStyleId>{5C22544A-7EE6-4342-B048-85BDC9FD1C3A}</a:tableStyleId>
              </a:tblPr>
              <a:tblGrid>
                <a:gridCol w="3522016">
                  <a:extLst>
                    <a:ext uri="{9D8B030D-6E8A-4147-A177-3AD203B41FA5}">
                      <a16:colId xmlns:a16="http://schemas.microsoft.com/office/drawing/2014/main" val="20000"/>
                    </a:ext>
                  </a:extLst>
                </a:gridCol>
                <a:gridCol w="3081764">
                  <a:extLst>
                    <a:ext uri="{9D8B030D-6E8A-4147-A177-3AD203B41FA5}">
                      <a16:colId xmlns:a16="http://schemas.microsoft.com/office/drawing/2014/main" val="20001"/>
                    </a:ext>
                  </a:extLst>
                </a:gridCol>
                <a:gridCol w="2201260">
                  <a:extLst>
                    <a:ext uri="{9D8B030D-6E8A-4147-A177-3AD203B41FA5}">
                      <a16:colId xmlns:a16="http://schemas.microsoft.com/office/drawing/2014/main" val="20002"/>
                    </a:ext>
                  </a:extLst>
                </a:gridCol>
              </a:tblGrid>
              <a:tr h="1119573">
                <a:tc>
                  <a:txBody>
                    <a:bodyPr/>
                    <a:lstStyle/>
                    <a:p>
                      <a:pPr algn="ctr"/>
                      <a:r>
                        <a:rPr lang="en-US" sz="2800" dirty="0">
                          <a:latin typeface="Calibri" pitchFamily="34" charset="0"/>
                        </a:rPr>
                        <a:t>Share</a:t>
                      </a:r>
                    </a:p>
                  </a:txBody>
                  <a:tcPr anchor="ctr"/>
                </a:tc>
                <a:tc>
                  <a:txBody>
                    <a:bodyPr/>
                    <a:lstStyle/>
                    <a:p>
                      <a:pPr algn="ctr"/>
                      <a:r>
                        <a:rPr lang="en-US" sz="2800" dirty="0">
                          <a:latin typeface="Calibri" pitchFamily="34" charset="0"/>
                        </a:rPr>
                        <a:t>Budget </a:t>
                      </a:r>
                    </a:p>
                    <a:p>
                      <a:pPr algn="ctr"/>
                      <a:r>
                        <a:rPr lang="en-US" sz="2800" dirty="0">
                          <a:latin typeface="Calibri" pitchFamily="34" charset="0"/>
                        </a:rPr>
                        <a:t> </a:t>
                      </a:r>
                      <a:r>
                        <a:rPr lang="en-US" sz="2400" dirty="0">
                          <a:latin typeface="Calibri" pitchFamily="34" charset="0"/>
                        </a:rPr>
                        <a:t>(Rs. In </a:t>
                      </a:r>
                      <a:r>
                        <a:rPr lang="en-US" sz="2400" dirty="0" err="1">
                          <a:latin typeface="Calibri" pitchFamily="34" charset="0"/>
                        </a:rPr>
                        <a:t>Crore</a:t>
                      </a:r>
                      <a:r>
                        <a:rPr lang="en-US" sz="2400" dirty="0">
                          <a:latin typeface="Calibri" pitchFamily="34" charset="0"/>
                        </a:rPr>
                        <a:t>)</a:t>
                      </a:r>
                    </a:p>
                  </a:txBody>
                  <a:tcPr anchor="ctr"/>
                </a:tc>
                <a:tc>
                  <a:txBody>
                    <a:bodyPr/>
                    <a:lstStyle/>
                    <a:p>
                      <a:pPr algn="ctr"/>
                      <a:r>
                        <a:rPr lang="en-US" sz="2800" dirty="0">
                          <a:latin typeface="Calibri" pitchFamily="34" charset="0"/>
                        </a:rPr>
                        <a:t>% of Budget</a:t>
                      </a:r>
                    </a:p>
                  </a:txBody>
                  <a:tcPr anchor="ctr"/>
                </a:tc>
                <a:extLst>
                  <a:ext uri="{0D108BD9-81ED-4DB2-BD59-A6C34878D82A}">
                    <a16:rowId xmlns:a16="http://schemas.microsoft.com/office/drawing/2014/main" val="10000"/>
                  </a:ext>
                </a:extLst>
              </a:tr>
              <a:tr h="877501">
                <a:tc>
                  <a:txBody>
                    <a:bodyPr/>
                    <a:lstStyle/>
                    <a:p>
                      <a:pPr algn="l"/>
                      <a:r>
                        <a:rPr lang="en-US" sz="2800" b="1" dirty="0">
                          <a:latin typeface="Calibri" pitchFamily="34" charset="0"/>
                        </a:rPr>
                        <a:t>Central</a:t>
                      </a:r>
                      <a:r>
                        <a:rPr lang="en-US" sz="2800" b="1" baseline="0" dirty="0">
                          <a:latin typeface="Calibri" pitchFamily="34" charset="0"/>
                        </a:rPr>
                        <a:t> Share (60%)</a:t>
                      </a:r>
                      <a:endParaRPr lang="en-US" sz="2800" b="1" dirty="0">
                        <a:latin typeface="Calibri" pitchFamily="34" charset="0"/>
                      </a:endParaRPr>
                    </a:p>
                  </a:txBody>
                  <a:tcPr anchor="ctr"/>
                </a:tc>
                <a:tc>
                  <a:txBody>
                    <a:bodyPr/>
                    <a:lstStyle/>
                    <a:p>
                      <a:pPr algn="l"/>
                      <a:r>
                        <a:rPr lang="en-US" sz="2800" b="1" dirty="0">
                          <a:latin typeface="Calibri" pitchFamily="34" charset="0"/>
                        </a:rPr>
                        <a:t>40328.24</a:t>
                      </a:r>
                    </a:p>
                  </a:txBody>
                  <a:tcPr anchor="ctr"/>
                </a:tc>
                <a:tc rowSpan="2">
                  <a:txBody>
                    <a:bodyPr/>
                    <a:lstStyle/>
                    <a:p>
                      <a:pPr algn="l"/>
                      <a:r>
                        <a:rPr lang="en-US" sz="2800" b="1" dirty="0">
                          <a:latin typeface="Calibri" pitchFamily="34" charset="0"/>
                        </a:rPr>
                        <a:t>45.17</a:t>
                      </a:r>
                    </a:p>
                  </a:txBody>
                  <a:tcPr anchor="ctr"/>
                </a:tc>
                <a:extLst>
                  <a:ext uri="{0D108BD9-81ED-4DB2-BD59-A6C34878D82A}">
                    <a16:rowId xmlns:a16="http://schemas.microsoft.com/office/drawing/2014/main" val="10001"/>
                  </a:ext>
                </a:extLst>
              </a:tr>
              <a:tr h="685800">
                <a:tc>
                  <a:txBody>
                    <a:bodyPr/>
                    <a:lstStyle/>
                    <a:p>
                      <a:pPr algn="l"/>
                      <a:r>
                        <a:rPr lang="en-US" sz="2800" b="1" dirty="0">
                          <a:latin typeface="Calibri" pitchFamily="34" charset="0"/>
                        </a:rPr>
                        <a:t>Central</a:t>
                      </a:r>
                      <a:r>
                        <a:rPr lang="en-US" sz="2800" b="1" baseline="0" dirty="0">
                          <a:latin typeface="Calibri" pitchFamily="34" charset="0"/>
                        </a:rPr>
                        <a:t> Share (100%)</a:t>
                      </a:r>
                      <a:endParaRPr lang="en-US" sz="2800" b="1" dirty="0">
                        <a:latin typeface="Calibri" pitchFamily="34" charset="0"/>
                      </a:endParaRPr>
                    </a:p>
                  </a:txBody>
                  <a:tcPr anchor="ctr"/>
                </a:tc>
                <a:tc>
                  <a:txBody>
                    <a:bodyPr/>
                    <a:lstStyle/>
                    <a:p>
                      <a:pPr algn="l"/>
                      <a:r>
                        <a:rPr lang="en-US" sz="2800" b="1" dirty="0">
                          <a:latin typeface="Calibri" pitchFamily="34" charset="0"/>
                        </a:rPr>
                        <a:t>10230.59</a:t>
                      </a:r>
                    </a:p>
                  </a:txBody>
                  <a:tcPr anchor="ctr"/>
                </a:tc>
                <a:tc vMerge="1">
                  <a:txBody>
                    <a:bodyPr/>
                    <a:lstStyle/>
                    <a:p>
                      <a:endParaRPr lang="en-US" dirty="0"/>
                    </a:p>
                  </a:txBody>
                  <a:tcPr/>
                </a:tc>
                <a:extLst>
                  <a:ext uri="{0D108BD9-81ED-4DB2-BD59-A6C34878D82A}">
                    <a16:rowId xmlns:a16="http://schemas.microsoft.com/office/drawing/2014/main" val="10002"/>
                  </a:ext>
                </a:extLst>
              </a:tr>
              <a:tr h="762000">
                <a:tc>
                  <a:txBody>
                    <a:bodyPr/>
                    <a:lstStyle/>
                    <a:p>
                      <a:pPr algn="l"/>
                      <a:r>
                        <a:rPr lang="en-US" sz="2800" b="1" dirty="0">
                          <a:latin typeface="Calibri" pitchFamily="34" charset="0"/>
                        </a:rPr>
                        <a:t>State Share (40%)</a:t>
                      </a:r>
                    </a:p>
                  </a:txBody>
                  <a:tcPr anchor="ctr"/>
                </a:tc>
                <a:tc>
                  <a:txBody>
                    <a:bodyPr/>
                    <a:lstStyle/>
                    <a:p>
                      <a:pPr algn="l"/>
                      <a:r>
                        <a:rPr lang="en-US" sz="2800" b="1" dirty="0">
                          <a:latin typeface="Calibri" pitchFamily="34" charset="0"/>
                        </a:rPr>
                        <a:t>26885.49</a:t>
                      </a:r>
                    </a:p>
                  </a:txBody>
                  <a:tcPr anchor="ctr"/>
                </a:tc>
                <a:tc>
                  <a:txBody>
                    <a:bodyPr/>
                    <a:lstStyle/>
                    <a:p>
                      <a:pPr algn="l"/>
                      <a:r>
                        <a:rPr lang="en-US" sz="2800" b="1" dirty="0">
                          <a:latin typeface="Calibri" pitchFamily="34" charset="0"/>
                        </a:rPr>
                        <a:t>24.02</a:t>
                      </a:r>
                    </a:p>
                  </a:txBody>
                  <a:tcPr anchor="ctr"/>
                </a:tc>
                <a:extLst>
                  <a:ext uri="{0D108BD9-81ED-4DB2-BD59-A6C34878D82A}">
                    <a16:rowId xmlns:a16="http://schemas.microsoft.com/office/drawing/2014/main" val="10003"/>
                  </a:ext>
                </a:extLst>
              </a:tr>
              <a:tr h="609600">
                <a:tc>
                  <a:txBody>
                    <a:bodyPr/>
                    <a:lstStyle/>
                    <a:p>
                      <a:pPr algn="l"/>
                      <a:r>
                        <a:rPr lang="en-US" sz="2800" b="1" dirty="0">
                          <a:latin typeface="Calibri" pitchFamily="34" charset="0"/>
                        </a:rPr>
                        <a:t>State Share (100%)</a:t>
                      </a:r>
                    </a:p>
                  </a:txBody>
                  <a:tcPr anchor="ctr"/>
                </a:tc>
                <a:tc>
                  <a:txBody>
                    <a:bodyPr/>
                    <a:lstStyle/>
                    <a:p>
                      <a:pPr algn="l"/>
                      <a:r>
                        <a:rPr lang="en-US" sz="2800" b="1" dirty="0">
                          <a:latin typeface="Calibri" pitchFamily="34" charset="0"/>
                        </a:rPr>
                        <a:t>34482.87</a:t>
                      </a:r>
                    </a:p>
                  </a:txBody>
                  <a:tcPr anchor="ctr"/>
                </a:tc>
                <a:tc>
                  <a:txBody>
                    <a:bodyPr/>
                    <a:lstStyle/>
                    <a:p>
                      <a:pPr algn="l"/>
                      <a:r>
                        <a:rPr lang="en-US" sz="2800" b="1" dirty="0">
                          <a:latin typeface="Calibri" pitchFamily="34" charset="0"/>
                        </a:rPr>
                        <a:t>30.81</a:t>
                      </a:r>
                    </a:p>
                  </a:txBody>
                  <a:tcPr anchor="ctr"/>
                </a:tc>
                <a:extLst>
                  <a:ext uri="{0D108BD9-81ED-4DB2-BD59-A6C34878D82A}">
                    <a16:rowId xmlns:a16="http://schemas.microsoft.com/office/drawing/2014/main" val="10004"/>
                  </a:ext>
                </a:extLst>
              </a:tr>
              <a:tr h="666411">
                <a:tc>
                  <a:txBody>
                    <a:bodyPr/>
                    <a:lstStyle/>
                    <a:p>
                      <a:pPr algn="l"/>
                      <a:r>
                        <a:rPr lang="en-US" sz="2800" b="1" dirty="0">
                          <a:latin typeface="Calibri" pitchFamily="34" charset="0"/>
                        </a:rPr>
                        <a:t>Total</a:t>
                      </a:r>
                    </a:p>
                  </a:txBody>
                  <a:tcPr anchor="ctr"/>
                </a:tc>
                <a:tc>
                  <a:txBody>
                    <a:bodyPr/>
                    <a:lstStyle/>
                    <a:p>
                      <a:pPr algn="l"/>
                      <a:r>
                        <a:rPr lang="en-US" sz="2800" b="1" dirty="0">
                          <a:latin typeface="Calibri" pitchFamily="34" charset="0"/>
                        </a:rPr>
                        <a:t>111927.19</a:t>
                      </a:r>
                    </a:p>
                  </a:txBody>
                  <a:tcPr anchor="ctr"/>
                </a:tc>
                <a:tc>
                  <a:txBody>
                    <a:bodyPr/>
                    <a:lstStyle/>
                    <a:p>
                      <a:pPr algn="l"/>
                      <a:r>
                        <a:rPr lang="en-US" sz="2800" b="1" dirty="0">
                          <a:latin typeface="Calibri" pitchFamily="34" charset="0"/>
                        </a:rPr>
                        <a:t>100.00</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0697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1B2FB445-F1A5-4E2F-B29E-6D7838FEFC5F}" type="slidenum">
              <a:rPr lang="en-US"/>
              <a:pPr>
                <a:defRPr/>
              </a:pPr>
              <a:t>29</a:t>
            </a:fld>
            <a:endParaRPr lang="en-US" dirty="0"/>
          </a:p>
        </p:txBody>
      </p:sp>
      <p:sp>
        <p:nvSpPr>
          <p:cNvPr id="2" name="Title 1">
            <a:extLst>
              <a:ext uri="{FF2B5EF4-FFF2-40B4-BE49-F238E27FC236}">
                <a16:creationId xmlns:a16="http://schemas.microsoft.com/office/drawing/2014/main" id="{06E2CDAE-650B-4BE7-A1FA-A85422BEF136}"/>
              </a:ext>
            </a:extLst>
          </p:cNvPr>
          <p:cNvSpPr>
            <a:spLocks noGrp="1"/>
          </p:cNvSpPr>
          <p:nvPr>
            <p:ph type="title" idx="4294967295"/>
          </p:nvPr>
        </p:nvSpPr>
        <p:spPr>
          <a:xfrm>
            <a:off x="0" y="274638"/>
            <a:ext cx="8839200" cy="792162"/>
          </a:xfrm>
        </p:spPr>
        <p:txBody>
          <a:bodyPr>
            <a:normAutofit fontScale="90000"/>
          </a:bodyPr>
          <a:lstStyle/>
          <a:p>
            <a:r>
              <a:rPr lang="en-US" sz="4000" b="1" dirty="0">
                <a:latin typeface="Tahoma" pitchFamily="34" charset="0"/>
              </a:rPr>
              <a:t>Annual Work Plan &amp; Budget: 2018-19 </a:t>
            </a:r>
            <a:br>
              <a:rPr lang="en-US" b="1" dirty="0">
                <a:latin typeface="Tahoma" pitchFamily="34" charset="0"/>
              </a:rPr>
            </a:br>
            <a:endParaRPr lang="en-IN" dirty="0"/>
          </a:p>
        </p:txBody>
      </p:sp>
      <p:graphicFrame>
        <p:nvGraphicFramePr>
          <p:cNvPr id="7" name="Table 6"/>
          <p:cNvGraphicFramePr>
            <a:graphicFrameLocks noGrp="1"/>
          </p:cNvGraphicFramePr>
          <p:nvPr/>
        </p:nvGraphicFramePr>
        <p:xfrm>
          <a:off x="152400" y="1066803"/>
          <a:ext cx="8839201" cy="5562596"/>
        </p:xfrm>
        <a:graphic>
          <a:graphicData uri="http://schemas.openxmlformats.org/drawingml/2006/table">
            <a:tbl>
              <a:tblPr/>
              <a:tblGrid>
                <a:gridCol w="2070001">
                  <a:extLst>
                    <a:ext uri="{9D8B030D-6E8A-4147-A177-3AD203B41FA5}">
                      <a16:colId xmlns:a16="http://schemas.microsoft.com/office/drawing/2014/main" val="20000"/>
                    </a:ext>
                  </a:extLst>
                </a:gridCol>
                <a:gridCol w="1196874">
                  <a:extLst>
                    <a:ext uri="{9D8B030D-6E8A-4147-A177-3AD203B41FA5}">
                      <a16:colId xmlns:a16="http://schemas.microsoft.com/office/drawing/2014/main" val="20001"/>
                    </a:ext>
                  </a:extLst>
                </a:gridCol>
                <a:gridCol w="1128201">
                  <a:extLst>
                    <a:ext uri="{9D8B030D-6E8A-4147-A177-3AD203B41FA5}">
                      <a16:colId xmlns:a16="http://schemas.microsoft.com/office/drawing/2014/main" val="20002"/>
                    </a:ext>
                  </a:extLst>
                </a:gridCol>
                <a:gridCol w="1157630">
                  <a:extLst>
                    <a:ext uri="{9D8B030D-6E8A-4147-A177-3AD203B41FA5}">
                      <a16:colId xmlns:a16="http://schemas.microsoft.com/office/drawing/2014/main" val="20003"/>
                    </a:ext>
                  </a:extLst>
                </a:gridCol>
                <a:gridCol w="1088958">
                  <a:extLst>
                    <a:ext uri="{9D8B030D-6E8A-4147-A177-3AD203B41FA5}">
                      <a16:colId xmlns:a16="http://schemas.microsoft.com/office/drawing/2014/main" val="20004"/>
                    </a:ext>
                  </a:extLst>
                </a:gridCol>
                <a:gridCol w="961422">
                  <a:extLst>
                    <a:ext uri="{9D8B030D-6E8A-4147-A177-3AD203B41FA5}">
                      <a16:colId xmlns:a16="http://schemas.microsoft.com/office/drawing/2014/main" val="20005"/>
                    </a:ext>
                  </a:extLst>
                </a:gridCol>
                <a:gridCol w="1236115">
                  <a:extLst>
                    <a:ext uri="{9D8B030D-6E8A-4147-A177-3AD203B41FA5}">
                      <a16:colId xmlns:a16="http://schemas.microsoft.com/office/drawing/2014/main" val="20006"/>
                    </a:ext>
                  </a:extLst>
                </a:gridCol>
              </a:tblGrid>
              <a:tr h="956809">
                <a:tc rowSpan="2">
                  <a:txBody>
                    <a:bodyPr/>
                    <a:lstStyle/>
                    <a:p>
                      <a:pPr algn="ctr" rtl="0" fontAlgn="ctr"/>
                      <a:r>
                        <a:rPr lang="en-US" sz="1400" b="1" i="0" u="none" strike="noStrike" dirty="0">
                          <a:solidFill>
                            <a:srgbClr val="000000"/>
                          </a:solidFill>
                          <a:latin typeface="Tahoma"/>
                        </a:rPr>
                        <a:t>Component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b">
                        <a:lnSpc>
                          <a:spcPct val="150000"/>
                        </a:lnSpc>
                      </a:pPr>
                      <a:r>
                        <a:rPr lang="en-US" sz="1400" b="1" i="0" u="none" strike="noStrike" dirty="0">
                          <a:solidFill>
                            <a:srgbClr val="000000"/>
                          </a:solidFill>
                          <a:latin typeface="Tahoma"/>
                        </a:rPr>
                        <a:t>PAB Approval for 2017-18</a:t>
                      </a:r>
                    </a:p>
                    <a:p>
                      <a:pPr algn="ctr" rtl="0" fontAlgn="b">
                        <a:lnSpc>
                          <a:spcPct val="150000"/>
                        </a:lnSpc>
                      </a:pPr>
                      <a:r>
                        <a:rPr lang="en-US" sz="1400" b="1" i="0" u="none" strike="noStrike" dirty="0">
                          <a:solidFill>
                            <a:srgbClr val="000000"/>
                          </a:solidFill>
                          <a:latin typeface="Tahoma"/>
                        </a:rPr>
                        <a:t> (Rs. in </a:t>
                      </a:r>
                      <a:r>
                        <a:rPr lang="en-US" sz="1400" b="1" i="0" u="none" strike="noStrike" dirty="0" err="1">
                          <a:solidFill>
                            <a:srgbClr val="000000"/>
                          </a:solidFill>
                          <a:latin typeface="Tahoma"/>
                        </a:rPr>
                        <a:t>Lakh</a:t>
                      </a:r>
                      <a:r>
                        <a:rPr lang="en-US" sz="1400" b="1" i="0" u="none" strike="noStrike" dirty="0">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b">
                        <a:lnSpc>
                          <a:spcPct val="150000"/>
                        </a:lnSpc>
                      </a:pPr>
                      <a:r>
                        <a:rPr lang="en-US" sz="1400" b="1" i="0" u="none" strike="noStrike" dirty="0">
                          <a:solidFill>
                            <a:srgbClr val="000000"/>
                          </a:solidFill>
                          <a:latin typeface="Tahoma"/>
                        </a:rPr>
                        <a:t>Proposal 2018-19  </a:t>
                      </a:r>
                    </a:p>
                    <a:p>
                      <a:pPr algn="ctr" rtl="0" fontAlgn="b">
                        <a:lnSpc>
                          <a:spcPct val="150000"/>
                        </a:lnSpc>
                      </a:pPr>
                      <a:r>
                        <a:rPr lang="en-US" sz="1400" b="1" i="0" u="none" strike="noStrike" dirty="0">
                          <a:solidFill>
                            <a:srgbClr val="000000"/>
                          </a:solidFill>
                          <a:latin typeface="Tahoma"/>
                        </a:rPr>
                        <a:t>(Rs. in </a:t>
                      </a:r>
                      <a:r>
                        <a:rPr lang="en-US" sz="1400" b="1" i="0" u="none" strike="noStrike" dirty="0" err="1">
                          <a:solidFill>
                            <a:srgbClr val="000000"/>
                          </a:solidFill>
                          <a:latin typeface="Tahoma"/>
                        </a:rPr>
                        <a:t>Lakh</a:t>
                      </a:r>
                      <a:r>
                        <a:rPr lang="en-US" sz="1400" b="1" i="0" u="none" strike="noStrike" dirty="0">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8888">
                <a:tc vMerge="1">
                  <a:txBody>
                    <a:bodyPr/>
                    <a:lstStyle/>
                    <a:p>
                      <a:endParaRPr lang="en-US"/>
                    </a:p>
                  </a:txBody>
                  <a:tcPr/>
                </a:tc>
                <a:tc>
                  <a:txBody>
                    <a:bodyPr/>
                    <a:lstStyle/>
                    <a:p>
                      <a:pPr algn="ctr" rtl="0" fontAlgn="ctr"/>
                      <a:r>
                        <a:rPr lang="en-US" sz="1400" b="1" i="0" u="none" strike="noStrike">
                          <a:solidFill>
                            <a:srgbClr val="000000"/>
                          </a:solidFill>
                          <a:latin typeface="Tahoma"/>
                        </a:rPr>
                        <a:t>Central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latin typeface="Tahoma"/>
                        </a:rPr>
                        <a:t>State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latin typeface="Tahoma"/>
                        </a:rPr>
                        <a:t>Total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latin typeface="Tahoma"/>
                        </a:rPr>
                        <a:t>Central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latin typeface="Tahoma"/>
                        </a:rPr>
                        <a:t>State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Total </a:t>
                      </a:r>
                    </a:p>
                  </a:txBody>
                  <a:tcPr marL="6753" marR="6753" marT="67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673">
                <a:tc>
                  <a:txBody>
                    <a:bodyPr/>
                    <a:lstStyle/>
                    <a:p>
                      <a:pPr algn="ctr" rtl="0" fontAlgn="b"/>
                      <a:r>
                        <a:rPr lang="en-US" sz="1400" b="1" i="0" u="none" strike="noStrike" dirty="0">
                          <a:solidFill>
                            <a:srgbClr val="000000"/>
                          </a:solidFill>
                          <a:latin typeface="Tahoma"/>
                        </a:rPr>
                        <a:t>Cost of Food  grain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Tahoma"/>
                        </a:rPr>
                        <a:t>3142.23</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3142.23</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Arial"/>
                        </a:rPr>
                        <a:t>3271.34</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3271.34</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7673">
                <a:tc>
                  <a:txBody>
                    <a:bodyPr/>
                    <a:lstStyle/>
                    <a:p>
                      <a:pPr algn="ctr" rtl="0" fontAlgn="b"/>
                      <a:r>
                        <a:rPr lang="en-US" sz="1400" b="1" i="0" u="none" strike="noStrike" dirty="0">
                          <a:solidFill>
                            <a:srgbClr val="000000"/>
                          </a:solidFill>
                          <a:latin typeface="Tahoma"/>
                        </a:rPr>
                        <a:t>Cooking Cost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Tahoma"/>
                        </a:rPr>
                        <a:t>30823.03</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20513.75</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51336.78</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Arial"/>
                        </a:rPr>
                        <a:t>34548.5</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Arial"/>
                        </a:rPr>
                        <a:t>23032.33</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57580.83</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4670">
                <a:tc>
                  <a:txBody>
                    <a:bodyPr/>
                    <a:lstStyle/>
                    <a:p>
                      <a:pPr algn="ctr" rtl="0" fontAlgn="b"/>
                      <a:r>
                        <a:rPr lang="en-US" sz="1400" b="1" i="0" u="none" strike="noStrike" dirty="0">
                          <a:solidFill>
                            <a:srgbClr val="000000"/>
                          </a:solidFill>
                          <a:latin typeface="Tahoma"/>
                        </a:rPr>
                        <a:t>Honorarium to Cook Cum Helper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Tahoma"/>
                        </a:rPr>
                        <a:t>5467.86</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Tahoma"/>
                        </a:rPr>
                        <a:t>3645.24</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Tahoma"/>
                        </a:rPr>
                        <a:t>9113.1</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Arial"/>
                        </a:rPr>
                        <a:t>5779.74</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Arial"/>
                        </a:rPr>
                        <a:t>3853.16</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9632.9</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4670">
                <a:tc>
                  <a:txBody>
                    <a:bodyPr/>
                    <a:lstStyle/>
                    <a:p>
                      <a:pPr algn="ctr" rtl="0" fontAlgn="b"/>
                      <a:r>
                        <a:rPr lang="en-US" sz="1400" b="1" i="0" u="none" strike="noStrike" dirty="0">
                          <a:solidFill>
                            <a:srgbClr val="000000"/>
                          </a:solidFill>
                          <a:latin typeface="Tahoma"/>
                        </a:rPr>
                        <a:t>Transportation Assistance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933.33</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Tahoma"/>
                        </a:rPr>
                        <a:t>933.33</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Arial"/>
                        </a:rPr>
                        <a:t>975.01</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975.01</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00449">
                <a:tc>
                  <a:txBody>
                    <a:bodyPr/>
                    <a:lstStyle/>
                    <a:p>
                      <a:pPr algn="ctr" rtl="0" fontAlgn="b">
                        <a:lnSpc>
                          <a:spcPct val="100000"/>
                        </a:lnSpc>
                      </a:pPr>
                      <a:r>
                        <a:rPr lang="en-US" sz="1400" b="1" i="0" u="none" strike="noStrike" dirty="0">
                          <a:solidFill>
                            <a:srgbClr val="000000"/>
                          </a:solidFill>
                          <a:latin typeface="Tahoma"/>
                        </a:rPr>
                        <a:t>Management, Monitoring  and Evaluation (MME)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726.6</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Tahoma"/>
                        </a:rPr>
                        <a:t>726.6</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Arial"/>
                        </a:rPr>
                        <a:t>1337.24</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Tahoma"/>
                        </a:rPr>
                        <a:t>1337.24</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7673">
                <a:tc>
                  <a:txBody>
                    <a:bodyPr/>
                    <a:lstStyle/>
                    <a:p>
                      <a:pPr algn="ctr" rtl="0" fontAlgn="b"/>
                      <a:r>
                        <a:rPr lang="en-US" sz="1400" b="1" i="0" u="none" strike="noStrike" dirty="0">
                          <a:solidFill>
                            <a:srgbClr val="000000"/>
                          </a:solidFill>
                          <a:latin typeface="Tahoma"/>
                        </a:rPr>
                        <a:t>Total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41093.05</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24158.99</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65252.04</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a:solidFill>
                            <a:srgbClr val="000000"/>
                          </a:solidFill>
                          <a:latin typeface="Tahoma"/>
                        </a:rPr>
                        <a:t>45911.83</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Tahoma"/>
                        </a:rPr>
                        <a:t>26885.49</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latin typeface="Tahoma"/>
                        </a:rPr>
                        <a:t>72797.32</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7673">
                <a:tc>
                  <a:txBody>
                    <a:bodyPr/>
                    <a:lstStyle/>
                    <a:p>
                      <a:pPr algn="ctr" rtl="0" fontAlgn="b"/>
                      <a:r>
                        <a:rPr lang="en-US" sz="1400" b="1" i="0" u="none" strike="noStrike" dirty="0">
                          <a:solidFill>
                            <a:srgbClr val="000000"/>
                          </a:solidFill>
                          <a:latin typeface="Tahoma"/>
                        </a:rPr>
                        <a:t>Kitchen Devices</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ahoma"/>
                        </a:rPr>
                        <a:t>4647</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ahoma"/>
                        </a:rPr>
                        <a:t>4647</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7673">
                <a:tc>
                  <a:txBody>
                    <a:bodyPr/>
                    <a:lstStyle/>
                    <a:p>
                      <a:pPr algn="ctr" rtl="0" fontAlgn="b"/>
                      <a:r>
                        <a:rPr lang="en-US" sz="1400" b="1" i="0" u="none" strike="noStrike" dirty="0">
                          <a:solidFill>
                            <a:srgbClr val="000000"/>
                          </a:solidFill>
                          <a:latin typeface="Tahoma"/>
                        </a:rPr>
                        <a:t>Kitchen-cum-Store</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a:rPr>
                        <a:t> </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a:rPr>
                        <a:t> </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a:rPr>
                        <a:t> </a:t>
                      </a:r>
                    </a:p>
                  </a:txBody>
                  <a:tcPr marL="6753" marR="6753" marT="67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9644"/>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ahoma"/>
                        </a:rPr>
                        <a:t> </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58745">
                <a:tc>
                  <a:txBody>
                    <a:bodyPr/>
                    <a:lstStyle/>
                    <a:p>
                      <a:pPr algn="ctr" rtl="0" fontAlgn="b"/>
                      <a:r>
                        <a:rPr lang="en-US" sz="1600" b="1" i="0" u="none" strike="noStrike" dirty="0">
                          <a:solidFill>
                            <a:srgbClr val="000000"/>
                          </a:solidFill>
                          <a:latin typeface="Tahoma"/>
                        </a:rPr>
                        <a:t>Total</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rtl="0" fontAlgn="b"/>
                      <a:r>
                        <a:rPr lang="en-US" sz="1400" b="1" i="0" u="none" strike="noStrike">
                          <a:solidFill>
                            <a:srgbClr val="000000"/>
                          </a:solidFill>
                          <a:latin typeface="Tahoma"/>
                        </a:rPr>
                        <a:t>41093.05</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rtl="0" fontAlgn="b"/>
                      <a:r>
                        <a:rPr lang="en-US" sz="1400" b="1" i="0" u="none" strike="noStrike">
                          <a:solidFill>
                            <a:srgbClr val="000000"/>
                          </a:solidFill>
                          <a:latin typeface="Tahoma"/>
                        </a:rPr>
                        <a:t>24158.99</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rtl="0" fontAlgn="b"/>
                      <a:r>
                        <a:rPr lang="en-US" sz="1400" b="1" i="0" u="none" strike="noStrike">
                          <a:solidFill>
                            <a:srgbClr val="000000"/>
                          </a:solidFill>
                          <a:latin typeface="Tahoma"/>
                        </a:rPr>
                        <a:t>65252.04</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rtl="0" fontAlgn="b"/>
                      <a:r>
                        <a:rPr lang="en-US" sz="1400" b="1" i="0" u="none" strike="noStrike">
                          <a:solidFill>
                            <a:srgbClr val="000000"/>
                          </a:solidFill>
                          <a:latin typeface="Tahoma"/>
                        </a:rPr>
                        <a:t>50558.83</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rtl="0" fontAlgn="b"/>
                      <a:r>
                        <a:rPr lang="en-US" sz="1400" b="1" i="0" u="none" strike="noStrike">
                          <a:solidFill>
                            <a:srgbClr val="000000"/>
                          </a:solidFill>
                          <a:latin typeface="Tahoma"/>
                        </a:rPr>
                        <a:t>26885.49</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rtl="0" fontAlgn="b"/>
                      <a:r>
                        <a:rPr lang="en-US" sz="1400" b="1" i="0" u="none" strike="noStrike" dirty="0">
                          <a:solidFill>
                            <a:srgbClr val="000000"/>
                          </a:solidFill>
                          <a:latin typeface="Tahoma"/>
                        </a:rPr>
                        <a:t>77444.32</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10"/>
                  </a:ext>
                </a:extLst>
              </a:tr>
            </a:tbl>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9028"/>
            <a:ext cx="7620000" cy="929769"/>
          </a:xfrm>
          <a:solidFill>
            <a:schemeClr val="bg1"/>
          </a:solidFill>
        </p:spPr>
        <p:txBody>
          <a:bodyPr anchor="b">
            <a:normAutofit/>
          </a:bodyPr>
          <a:lstStyle/>
          <a:p>
            <a:r>
              <a:rPr lang="en-US" sz="4800" b="1" dirty="0">
                <a:latin typeface="Times New Roman" panose="02020603050405020304" pitchFamily="18" charset="0"/>
                <a:cs typeface="Times New Roman" panose="02020603050405020304" pitchFamily="18" charset="0"/>
              </a:rPr>
              <a:t>             Introduction</a:t>
            </a:r>
          </a:p>
        </p:txBody>
      </p:sp>
      <p:sp>
        <p:nvSpPr>
          <p:cNvPr id="3" name="Content Placeholder 2"/>
          <p:cNvSpPr>
            <a:spLocks noGrp="1"/>
          </p:cNvSpPr>
          <p:nvPr>
            <p:ph sz="half" idx="1"/>
          </p:nvPr>
        </p:nvSpPr>
        <p:spPr>
          <a:xfrm>
            <a:off x="0" y="910742"/>
            <a:ext cx="9144000" cy="5947258"/>
          </a:xfrm>
        </p:spPr>
        <p:txBody>
          <a:bodyPr>
            <a:noAutofit/>
          </a:bodyPr>
          <a:lstStyle/>
          <a:p>
            <a:pPr algn="just">
              <a:spcBef>
                <a:spcPct val="10000"/>
              </a:spcBef>
              <a:defRPr/>
            </a:pPr>
            <a:r>
              <a:rPr lang="en-US" dirty="0">
                <a:solidFill>
                  <a:schemeClr val="tx1"/>
                </a:solidFill>
                <a:latin typeface="Times New Roman" panose="02020603050405020304" pitchFamily="18" charset="0"/>
                <a:ea typeface="Tahoma" pitchFamily="34" charset="0"/>
                <a:cs typeface="Times New Roman" panose="02020603050405020304" pitchFamily="18" charset="0"/>
              </a:rPr>
              <a:t>Gujarat introduced MDM scheme in 1984 and is pioneer state in providing fresh, </a:t>
            </a:r>
            <a:r>
              <a:rPr lang="en-US" dirty="0">
                <a:latin typeface="Times New Roman" panose="02020603050405020304" pitchFamily="18" charset="0"/>
                <a:ea typeface="Tahoma" pitchFamily="34" charset="0"/>
                <a:cs typeface="Times New Roman" panose="02020603050405020304" pitchFamily="18" charset="0"/>
              </a:rPr>
              <a:t>hot and nutritious meal during the day </a:t>
            </a:r>
            <a:r>
              <a:rPr lang="en-US" dirty="0">
                <a:solidFill>
                  <a:schemeClr val="tx1"/>
                </a:solidFill>
                <a:latin typeface="Times New Roman" panose="02020603050405020304" pitchFamily="18" charset="0"/>
                <a:ea typeface="Tahoma" pitchFamily="34" charset="0"/>
                <a:cs typeface="Times New Roman" panose="02020603050405020304" pitchFamily="18" charset="0"/>
              </a:rPr>
              <a:t>to </a:t>
            </a:r>
            <a:r>
              <a:rPr lang="en-US" dirty="0">
                <a:latin typeface="Times New Roman" panose="02020603050405020304" pitchFamily="18" charset="0"/>
                <a:ea typeface="Tahoma" pitchFamily="34" charset="0"/>
                <a:cs typeface="Times New Roman" panose="02020603050405020304" pitchFamily="18" charset="0"/>
              </a:rPr>
              <a:t>children between the age group of 6 to 14 years, i.e. standard 1 to 8.</a:t>
            </a:r>
            <a:endParaRPr lang="gu-IN" dirty="0">
              <a:solidFill>
                <a:schemeClr val="tx1"/>
              </a:solidFill>
              <a:latin typeface="Times New Roman" panose="02020603050405020304" pitchFamily="18" charset="0"/>
              <a:ea typeface="Tahoma" pitchFamily="34" charset="0"/>
            </a:endParaRPr>
          </a:p>
          <a:p>
            <a:pPr algn="just">
              <a:lnSpc>
                <a:spcPct val="150000"/>
              </a:lnSpc>
              <a:spcBef>
                <a:spcPct val="10000"/>
              </a:spcBef>
              <a:defRPr/>
            </a:pPr>
            <a:r>
              <a:rPr lang="en-US" dirty="0">
                <a:solidFill>
                  <a:schemeClr val="tx1"/>
                </a:solidFill>
                <a:latin typeface="Times New Roman" panose="02020603050405020304" pitchFamily="18" charset="0"/>
                <a:ea typeface="Tahoma" pitchFamily="34" charset="0"/>
                <a:cs typeface="Times New Roman" panose="02020603050405020304" pitchFamily="18" charset="0"/>
              </a:rPr>
              <a:t>Total 34307 Schools are Covered by </a:t>
            </a:r>
            <a:r>
              <a:rPr lang="en-US" dirty="0">
                <a:latin typeface="Times New Roman" panose="02020603050405020304" pitchFamily="18" charset="0"/>
                <a:ea typeface="Tahoma" pitchFamily="34" charset="0"/>
                <a:cs typeface="Times New Roman" panose="02020603050405020304" pitchFamily="18" charset="0"/>
              </a:rPr>
              <a:t> MDM</a:t>
            </a:r>
            <a:endParaRPr lang="gu-IN" dirty="0">
              <a:solidFill>
                <a:schemeClr val="tx1"/>
              </a:solidFill>
              <a:latin typeface="Times New Roman" panose="02020603050405020304" pitchFamily="18" charset="0"/>
              <a:ea typeface="Tahoma" pitchFamily="34" charset="0"/>
            </a:endParaRPr>
          </a:p>
          <a:p>
            <a:pPr algn="just">
              <a:lnSpc>
                <a:spcPct val="150000"/>
              </a:lnSpc>
              <a:spcBef>
                <a:spcPct val="10000"/>
              </a:spcBef>
              <a:defRPr/>
            </a:pPr>
            <a:r>
              <a:rPr lang="en-US" dirty="0">
                <a:solidFill>
                  <a:schemeClr val="tx1"/>
                </a:solidFill>
                <a:latin typeface="Times New Roman" panose="02020603050405020304" pitchFamily="18" charset="0"/>
                <a:ea typeface="Tahoma" pitchFamily="34" charset="0"/>
                <a:cs typeface="Times New Roman" panose="02020603050405020304" pitchFamily="18" charset="0"/>
              </a:rPr>
              <a:t> 43.97 </a:t>
            </a:r>
            <a:r>
              <a:rPr lang="en-US" dirty="0" err="1">
                <a:latin typeface="Times New Roman" panose="02020603050405020304" pitchFamily="18" charset="0"/>
                <a:ea typeface="Tahoma" pitchFamily="34" charset="0"/>
                <a:cs typeface="Times New Roman" panose="02020603050405020304" pitchFamily="18" charset="0"/>
              </a:rPr>
              <a:t>l</a:t>
            </a:r>
            <a:r>
              <a:rPr lang="en-US" dirty="0" err="1">
                <a:solidFill>
                  <a:schemeClr val="tx1"/>
                </a:solidFill>
                <a:latin typeface="Times New Roman" panose="02020603050405020304" pitchFamily="18" charset="0"/>
                <a:ea typeface="Tahoma" pitchFamily="34" charset="0"/>
                <a:cs typeface="Times New Roman" panose="02020603050405020304" pitchFamily="18" charset="0"/>
              </a:rPr>
              <a:t>akh</a:t>
            </a:r>
            <a:r>
              <a:rPr lang="en-US" dirty="0">
                <a:solidFill>
                  <a:schemeClr val="tx1"/>
                </a:solidFill>
                <a:latin typeface="Times New Roman" panose="02020603050405020304" pitchFamily="18" charset="0"/>
                <a:ea typeface="Tahoma" pitchFamily="34" charset="0"/>
                <a:cs typeface="Times New Roman" panose="02020603050405020304" pitchFamily="18" charset="0"/>
              </a:rPr>
              <a:t> Beneficiaries</a:t>
            </a:r>
            <a:endParaRPr lang="gu-IN" dirty="0">
              <a:solidFill>
                <a:schemeClr val="tx1"/>
              </a:solidFill>
              <a:latin typeface="Times New Roman" panose="02020603050405020304" pitchFamily="18" charset="0"/>
              <a:ea typeface="Tahoma" pitchFamily="34" charset="0"/>
            </a:endParaRPr>
          </a:p>
          <a:p>
            <a:pPr algn="just">
              <a:lnSpc>
                <a:spcPct val="150000"/>
              </a:lnSpc>
              <a:spcBef>
                <a:spcPct val="10000"/>
              </a:spcBef>
              <a:defRPr/>
            </a:pPr>
            <a:r>
              <a:rPr lang="en-US" dirty="0">
                <a:solidFill>
                  <a:schemeClr val="tx1"/>
                </a:solidFill>
                <a:latin typeface="Times New Roman" panose="02020603050405020304" pitchFamily="18" charset="0"/>
                <a:ea typeface="Tahoma" pitchFamily="34" charset="0"/>
                <a:cs typeface="Times New Roman" panose="02020603050405020304" pitchFamily="18" charset="0"/>
              </a:rPr>
              <a:t>96,329 Cook cum Helpers</a:t>
            </a:r>
            <a:endParaRPr lang="gu-IN" dirty="0">
              <a:solidFill>
                <a:schemeClr val="tx1"/>
              </a:solidFill>
              <a:latin typeface="Times New Roman" panose="02020603050405020304" pitchFamily="18" charset="0"/>
              <a:ea typeface="Tahoma" pitchFamily="34" charset="0"/>
            </a:endParaRPr>
          </a:p>
          <a:p>
            <a:pPr algn="just">
              <a:lnSpc>
                <a:spcPct val="150000"/>
              </a:lnSpc>
              <a:spcBef>
                <a:spcPct val="10000"/>
              </a:spcBef>
              <a:defRPr/>
            </a:pPr>
            <a:r>
              <a:rPr lang="en-US" dirty="0">
                <a:solidFill>
                  <a:schemeClr val="tx1"/>
                </a:solidFill>
                <a:latin typeface="Times New Roman" panose="02020603050405020304" pitchFamily="18" charset="0"/>
                <a:ea typeface="Tahoma" pitchFamily="34" charset="0"/>
                <a:cs typeface="Times New Roman" panose="02020603050405020304" pitchFamily="18" charset="0"/>
              </a:rPr>
              <a:t>Budget sanctioned for 2017-18 is Rs. </a:t>
            </a:r>
            <a:r>
              <a:rPr lang="en-US" dirty="0">
                <a:latin typeface="Times New Roman" panose="02020603050405020304" pitchFamily="18" charset="0"/>
                <a:ea typeface="Tahoma" pitchFamily="34" charset="0"/>
                <a:cs typeface="Times New Roman" panose="02020603050405020304" pitchFamily="18" charset="0"/>
              </a:rPr>
              <a:t>1068 </a:t>
            </a:r>
            <a:r>
              <a:rPr lang="en-US" dirty="0">
                <a:solidFill>
                  <a:schemeClr val="tx1"/>
                </a:solidFill>
                <a:latin typeface="Times New Roman" panose="02020603050405020304" pitchFamily="18" charset="0"/>
                <a:ea typeface="Tahoma" pitchFamily="34" charset="0"/>
                <a:cs typeface="Times New Roman" panose="02020603050405020304" pitchFamily="18" charset="0"/>
              </a:rPr>
              <a:t>Crores </a:t>
            </a:r>
          </a:p>
          <a:p>
            <a:pPr lvl="1" algn="just">
              <a:lnSpc>
                <a:spcPct val="150000"/>
              </a:lnSpc>
              <a:spcBef>
                <a:spcPct val="10000"/>
              </a:spcBef>
              <a:buFont typeface="Arial" panose="020B0604020202020204" pitchFamily="34" charset="0"/>
              <a:buChar char="•"/>
              <a:defRPr/>
            </a:pP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Central Share Rs. 435.36 Cr</a:t>
            </a:r>
          </a:p>
          <a:p>
            <a:pPr lvl="1" algn="just">
              <a:lnSpc>
                <a:spcPct val="150000"/>
              </a:lnSpc>
              <a:spcBef>
                <a:spcPct val="10000"/>
              </a:spcBef>
              <a:buFont typeface="Arial" panose="020B0604020202020204" pitchFamily="34" charset="0"/>
              <a:buChar char="•"/>
              <a:defRPr/>
            </a:pP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State Provision Rs. 632.45 Cr</a:t>
            </a:r>
          </a:p>
          <a:p>
            <a:pPr algn="just">
              <a:buNone/>
              <a:defRPr/>
            </a:pPr>
            <a:r>
              <a:rPr lang="gu-IN" dirty="0">
                <a:solidFill>
                  <a:schemeClr val="tx1"/>
                </a:solidFill>
                <a:latin typeface="Times New Roman" panose="02020603050405020304" pitchFamily="18" charset="0"/>
              </a:rPr>
              <a:t> </a:t>
            </a:r>
          </a:p>
        </p:txBody>
      </p:sp>
      <p:sp>
        <p:nvSpPr>
          <p:cNvPr id="9" name="Slide Number Placeholder 8"/>
          <p:cNvSpPr>
            <a:spLocks noGrp="1"/>
          </p:cNvSpPr>
          <p:nvPr>
            <p:ph type="sldNum" sz="quarter" idx="12"/>
          </p:nvPr>
        </p:nvSpPr>
        <p:spPr/>
        <p:txBody>
          <a:bodyPr/>
          <a:lstStyle/>
          <a:p>
            <a:pPr>
              <a:defRPr/>
            </a:pPr>
            <a:fld id="{64760D76-FDF3-4E5D-A58F-697AF1A17FAC}" type="slidenum">
              <a:rPr lang="en-US" smtClean="0"/>
              <a:pPr>
                <a:defRPr/>
              </a:pPr>
              <a:t>3</a:t>
            </a:fld>
            <a:endParaRPr lang="en-US" dirty="0"/>
          </a:p>
        </p:txBody>
      </p:sp>
      <p:sp>
        <p:nvSpPr>
          <p:cNvPr id="7" name="Title 1"/>
          <p:cNvSpPr txBox="1">
            <a:spLocks/>
          </p:cNvSpPr>
          <p:nvPr/>
        </p:nvSpPr>
        <p:spPr bwMode="auto">
          <a:xfrm>
            <a:off x="279400" y="4215042"/>
            <a:ext cx="7769087" cy="10237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0" cap="none" spc="0" normalizeH="0" baseline="0" noProof="0" dirty="0">
              <a:ln>
                <a:noFill/>
              </a:ln>
              <a:solidFill>
                <a:srgbClr val="800000"/>
              </a:solidFill>
              <a:effectLst/>
              <a:uLnTx/>
              <a:uFillTx/>
              <a:latin typeface="+mj-lt"/>
              <a:ea typeface="+mj-ea"/>
              <a:cs typeface="+mj-cs"/>
            </a:endParaRPr>
          </a:p>
        </p:txBody>
      </p:sp>
    </p:spTree>
    <p:extLst>
      <p:ext uri="{BB962C8B-B14F-4D97-AF65-F5344CB8AC3E}">
        <p14:creationId xmlns:p14="http://schemas.microsoft.com/office/powerpoint/2010/main" val="291039779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0"/>
            <a:ext cx="7924800" cy="990600"/>
          </a:xfrm>
          <a:solidFill>
            <a:schemeClr val="bg1"/>
          </a:solidFill>
        </p:spPr>
        <p:txBody>
          <a:bodyPr anchor="b"/>
          <a:lstStyle/>
          <a:p>
            <a:br>
              <a:rPr lang="en-US" sz="2000" dirty="0"/>
            </a:br>
            <a:endParaRPr lang="en-US" sz="2600" b="1" dirty="0">
              <a:latin typeface="Calibri" pitchFamily="34" charset="0"/>
            </a:endParaRPr>
          </a:p>
        </p:txBody>
      </p:sp>
      <p:sp>
        <p:nvSpPr>
          <p:cNvPr id="9" name="Slide Number Placeholder 8"/>
          <p:cNvSpPr>
            <a:spLocks noGrp="1"/>
          </p:cNvSpPr>
          <p:nvPr>
            <p:ph type="sldNum" sz="quarter" idx="12"/>
          </p:nvPr>
        </p:nvSpPr>
        <p:spPr/>
        <p:txBody>
          <a:bodyPr/>
          <a:lstStyle/>
          <a:p>
            <a:pPr>
              <a:defRPr/>
            </a:pPr>
            <a:fld id="{64760D76-FDF3-4E5D-A58F-697AF1A17FAC}" type="slidenum">
              <a:rPr lang="en-US" smtClean="0"/>
              <a:pPr>
                <a:defRPr/>
              </a:pPr>
              <a:t>30</a:t>
            </a:fld>
            <a:endParaRPr lang="en-US" dirty="0"/>
          </a:p>
        </p:txBody>
      </p:sp>
      <p:sp>
        <p:nvSpPr>
          <p:cNvPr id="7" name="Title 1"/>
          <p:cNvSpPr txBox="1">
            <a:spLocks/>
          </p:cNvSpPr>
          <p:nvPr/>
        </p:nvSpPr>
        <p:spPr bwMode="auto">
          <a:xfrm>
            <a:off x="990600" y="4105275"/>
            <a:ext cx="7772400"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0" cap="none" spc="0" normalizeH="0" baseline="0" noProof="0" dirty="0">
              <a:ln>
                <a:noFill/>
              </a:ln>
              <a:solidFill>
                <a:srgbClr val="800000"/>
              </a:solidFill>
              <a:effectLst/>
              <a:uLnTx/>
              <a:uFillTx/>
              <a:latin typeface="+mj-lt"/>
              <a:ea typeface="+mj-ea"/>
              <a:cs typeface="+mj-cs"/>
            </a:endParaRPr>
          </a:p>
        </p:txBody>
      </p:sp>
      <p:sp>
        <p:nvSpPr>
          <p:cNvPr id="8" name="Content Placeholder 2"/>
          <p:cNvSpPr txBox="1">
            <a:spLocks/>
          </p:cNvSpPr>
          <p:nvPr/>
        </p:nvSpPr>
        <p:spPr bwMode="auto">
          <a:xfrm>
            <a:off x="1231900" y="5105400"/>
            <a:ext cx="78359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6538" marR="0" lvl="0" indent="-236538" algn="just" defTabSz="914400" rtl="0" eaLnBrk="1" fontAlgn="base" latinLnBrk="0" hangingPunct="1">
              <a:lnSpc>
                <a:spcPct val="100000"/>
              </a:lnSpc>
              <a:spcBef>
                <a:spcPct val="20000"/>
              </a:spcBef>
              <a:spcAft>
                <a:spcPct val="0"/>
              </a:spcAft>
              <a:buClr>
                <a:srgbClr val="800000"/>
              </a:buClr>
              <a:buSzPct val="75000"/>
              <a:tabLst/>
              <a:defRPr/>
            </a:pPr>
            <a:endParaRPr kumimoji="0" lang="gu-IN" sz="2000" b="0" i="0" u="none" strike="noStrike" kern="0" cap="none" spc="0" normalizeH="0" baseline="0" noProof="0" dirty="0">
              <a:ln>
                <a:noFill/>
              </a:ln>
              <a:solidFill>
                <a:srgbClr val="474C2A"/>
              </a:solidFill>
              <a:effectLst/>
              <a:uLnTx/>
              <a:uFillTx/>
              <a:latin typeface="+mn-lt"/>
              <a:ea typeface="+mn-ea"/>
              <a:cs typeface="+mn-cs"/>
            </a:endParaRPr>
          </a:p>
        </p:txBody>
      </p:sp>
      <p:sp>
        <p:nvSpPr>
          <p:cNvPr id="10" name="AutoShape 10"/>
          <p:cNvSpPr>
            <a:spLocks noChangeArrowheads="1"/>
          </p:cNvSpPr>
          <p:nvPr/>
        </p:nvSpPr>
        <p:spPr bwMode="auto">
          <a:xfrm>
            <a:off x="0" y="2362200"/>
            <a:ext cx="9144000" cy="2057400"/>
          </a:xfrm>
          <a:prstGeom prst="roundRect">
            <a:avLst>
              <a:gd name="adj" fmla="val 0"/>
            </a:avLst>
          </a:prstGeom>
          <a:solidFill>
            <a:srgbClr val="00009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4400" b="1" dirty="0">
                <a:solidFill>
                  <a:schemeClr val="bg1"/>
                </a:solidFill>
                <a:latin typeface="Tahoma" pitchFamily="34" charset="0"/>
                <a:cs typeface="Tahoma" pitchFamily="34" charset="0"/>
              </a:rPr>
              <a:t> RECOMMENDATION </a:t>
            </a:r>
            <a:endParaRPr lang="gu-IN" sz="44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2815981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80AD-7C05-4E14-9AA4-9EE03A9A3422}"/>
              </a:ext>
            </a:extLst>
          </p:cNvPr>
          <p:cNvSpPr>
            <a:spLocks noGrp="1"/>
          </p:cNvSpPr>
          <p:nvPr>
            <p:ph type="title"/>
          </p:nvPr>
        </p:nvSpPr>
        <p:spPr>
          <a:xfrm>
            <a:off x="457200" y="160337"/>
            <a:ext cx="8229600" cy="828676"/>
          </a:xfrm>
        </p:spPr>
        <p:txBody>
          <a:bodyPr/>
          <a:lstStyle/>
          <a:p>
            <a:r>
              <a:rPr lang="en-IN" dirty="0">
                <a:latin typeface="Times New Roman" panose="02020603050405020304" pitchFamily="18" charset="0"/>
                <a:cs typeface="Times New Roman" panose="02020603050405020304" pitchFamily="18" charset="0"/>
              </a:rPr>
              <a:t>COOCK-CUM-HELPERS</a:t>
            </a:r>
          </a:p>
        </p:txBody>
      </p:sp>
      <p:sp>
        <p:nvSpPr>
          <p:cNvPr id="3" name="Content Placeholder 2">
            <a:extLst>
              <a:ext uri="{FF2B5EF4-FFF2-40B4-BE49-F238E27FC236}">
                <a16:creationId xmlns:a16="http://schemas.microsoft.com/office/drawing/2014/main" id="{18A3E722-57D1-4234-AFC9-3AC3A7607053}"/>
              </a:ext>
            </a:extLst>
          </p:cNvPr>
          <p:cNvSpPr>
            <a:spLocks noGrp="1"/>
          </p:cNvSpPr>
          <p:nvPr>
            <p:ph idx="1"/>
          </p:nvPr>
        </p:nvSpPr>
        <p:spPr>
          <a:xfrm>
            <a:off x="152400" y="1219200"/>
            <a:ext cx="8839200" cy="4906963"/>
          </a:xfrm>
        </p:spPr>
        <p:txBody>
          <a:bodyPr>
            <a:normAutofit/>
          </a:bodyPr>
          <a:lstStyle/>
          <a:p>
            <a:pPr algn="just"/>
            <a:r>
              <a:rPr lang="en-IN" dirty="0">
                <a:latin typeface="Times New Roman" panose="02020603050405020304" pitchFamily="18" charset="0"/>
                <a:cs typeface="Times New Roman" panose="02020603050405020304" pitchFamily="18" charset="0"/>
              </a:rPr>
              <a:t>In last year 2017-18 PAB we proposed for 96329 cook-cum-helper but 91131 Cook-cum-helpers was approved.</a:t>
            </a:r>
          </a:p>
          <a:p>
            <a:pPr algn="just"/>
            <a:r>
              <a:rPr lang="en-IN" dirty="0">
                <a:latin typeface="Times New Roman" panose="02020603050405020304" pitchFamily="18" charset="0"/>
                <a:cs typeface="Times New Roman" panose="02020603050405020304" pitchFamily="18" charset="0"/>
              </a:rPr>
              <a:t>There are 96329 cook cum helpers have been actually engaged.</a:t>
            </a:r>
          </a:p>
          <a:p>
            <a:pPr algn="just"/>
            <a:r>
              <a:rPr lang="en-IN" dirty="0">
                <a:latin typeface="Times New Roman" panose="02020603050405020304" pitchFamily="18" charset="0"/>
                <a:cs typeface="Times New Roman" panose="02020603050405020304" pitchFamily="18" charset="0"/>
              </a:rPr>
              <a:t>Hence, we have require 96329 cook cum helpers for smooth working for mid day meal scheme.</a:t>
            </a:r>
          </a:p>
          <a:p>
            <a:pPr algn="just"/>
            <a:r>
              <a:rPr lang="en-IN" dirty="0">
                <a:latin typeface="Times New Roman" panose="02020603050405020304" pitchFamily="18" charset="0"/>
                <a:cs typeface="Times New Roman" panose="02020603050405020304" pitchFamily="18" charset="0"/>
              </a:rPr>
              <a:t>Kindly permit for 5198 cook cum helpers</a:t>
            </a:r>
          </a:p>
          <a:p>
            <a:pPr algn="just"/>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701AF7B-A252-43C5-BB3B-12E552F6E604}"/>
              </a:ext>
            </a:extLst>
          </p:cNvPr>
          <p:cNvSpPr>
            <a:spLocks noGrp="1"/>
          </p:cNvSpPr>
          <p:nvPr>
            <p:ph type="sldNum" sz="quarter" idx="12"/>
          </p:nvPr>
        </p:nvSpPr>
        <p:spPr/>
        <p:txBody>
          <a:bodyPr/>
          <a:lstStyle/>
          <a:p>
            <a:pPr>
              <a:defRPr/>
            </a:pPr>
            <a:fld id="{F81BCA05-A507-4A10-9B85-E79264D9BD23}" type="slidenum">
              <a:rPr lang="en-US" smtClean="0"/>
              <a:pPr>
                <a:defRPr/>
              </a:pPr>
              <a:t>31</a:t>
            </a:fld>
            <a:endParaRPr lang="en-US" dirty="0"/>
          </a:p>
        </p:txBody>
      </p:sp>
    </p:spTree>
    <p:extLst>
      <p:ext uri="{BB962C8B-B14F-4D97-AF65-F5344CB8AC3E}">
        <p14:creationId xmlns:p14="http://schemas.microsoft.com/office/powerpoint/2010/main" val="3430084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600C-C4B5-4F3F-B8DC-7B2AFED4DB68}"/>
              </a:ext>
            </a:extLst>
          </p:cNvPr>
          <p:cNvSpPr>
            <a:spLocks noGrp="1"/>
          </p:cNvSpPr>
          <p:nvPr>
            <p:ph type="title"/>
          </p:nvPr>
        </p:nvSpPr>
        <p:spPr>
          <a:xfrm>
            <a:off x="457200" y="274638"/>
            <a:ext cx="8229600" cy="792162"/>
          </a:xfrm>
        </p:spPr>
        <p:txBody>
          <a:bodyPr/>
          <a:lstStyle/>
          <a:p>
            <a:r>
              <a:rPr lang="en-IN" dirty="0">
                <a:latin typeface="Times New Roman" panose="02020603050405020304" pitchFamily="18" charset="0"/>
                <a:cs typeface="Times New Roman" panose="02020603050405020304" pitchFamily="18" charset="0"/>
              </a:rPr>
              <a:t>Draught</a:t>
            </a:r>
          </a:p>
        </p:txBody>
      </p:sp>
      <p:sp>
        <p:nvSpPr>
          <p:cNvPr id="3" name="Content Placeholder 2">
            <a:extLst>
              <a:ext uri="{FF2B5EF4-FFF2-40B4-BE49-F238E27FC236}">
                <a16:creationId xmlns:a16="http://schemas.microsoft.com/office/drawing/2014/main" id="{67EABBDA-28D8-4DB2-8EFA-5533D2F72944}"/>
              </a:ext>
            </a:extLst>
          </p:cNvPr>
          <p:cNvSpPr>
            <a:spLocks noGrp="1"/>
          </p:cNvSpPr>
          <p:nvPr>
            <p:ph idx="1"/>
          </p:nvPr>
        </p:nvSpPr>
        <p:spPr>
          <a:xfrm>
            <a:off x="304800" y="1219200"/>
            <a:ext cx="8534400" cy="4724401"/>
          </a:xfrm>
        </p:spPr>
        <p:txBody>
          <a:bodyPr/>
          <a:lstStyle/>
          <a:p>
            <a:pPr algn="just"/>
            <a:r>
              <a:rPr lang="en-IN" dirty="0">
                <a:latin typeface="Times New Roman" panose="02020603050405020304" pitchFamily="18" charset="0"/>
                <a:cs typeface="Times New Roman" panose="02020603050405020304" pitchFamily="18" charset="0"/>
              </a:rPr>
              <a:t>In financial year 2016-17 draught was declared at Rajkot district in </a:t>
            </a:r>
            <a:r>
              <a:rPr lang="en-IN" dirty="0" err="1">
                <a:latin typeface="Times New Roman" panose="02020603050405020304" pitchFamily="18" charset="0"/>
                <a:cs typeface="Times New Roman" panose="02020603050405020304" pitchFamily="18" charset="0"/>
              </a:rPr>
              <a:t>vichiya</a:t>
            </a:r>
            <a:r>
              <a:rPr lang="en-IN" dirty="0">
                <a:latin typeface="Times New Roman" panose="02020603050405020304" pitchFamily="18" charset="0"/>
                <a:cs typeface="Times New Roman" panose="02020603050405020304" pitchFamily="18" charset="0"/>
              </a:rPr>
              <a:t> block from 24/4/2017 to 20/07/2017 and at </a:t>
            </a:r>
            <a:r>
              <a:rPr lang="en-IN" dirty="0" err="1">
                <a:latin typeface="Times New Roman" panose="02020603050405020304" pitchFamily="18" charset="0"/>
                <a:cs typeface="Times New Roman" panose="02020603050405020304" pitchFamily="18" charset="0"/>
              </a:rPr>
              <a:t>Surendranagar</a:t>
            </a:r>
            <a:r>
              <a:rPr lang="en-IN" dirty="0">
                <a:latin typeface="Times New Roman" panose="02020603050405020304" pitchFamily="18" charset="0"/>
                <a:cs typeface="Times New Roman" panose="02020603050405020304" pitchFamily="18" charset="0"/>
              </a:rPr>
              <a:t> district in </a:t>
            </a:r>
            <a:r>
              <a:rPr lang="en-IN" dirty="0" err="1">
                <a:latin typeface="Times New Roman" panose="02020603050405020304" pitchFamily="18" charset="0"/>
                <a:cs typeface="Times New Roman" panose="02020603050405020304" pitchFamily="18" charset="0"/>
              </a:rPr>
              <a:t>chotila</a:t>
            </a:r>
            <a:r>
              <a:rPr lang="en-IN" dirty="0">
                <a:latin typeface="Times New Roman" panose="02020603050405020304" pitchFamily="18" charset="0"/>
                <a:cs typeface="Times New Roman" panose="02020603050405020304" pitchFamily="18" charset="0"/>
              </a:rPr>
              <a:t> block from 24/4/2017 to 03/06/2017 in Gujarat.</a:t>
            </a:r>
          </a:p>
          <a:p>
            <a:pPr marL="0" indent="0" algn="just">
              <a:buNone/>
            </a:pPr>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Total 3050 children took benefit of Mid day Meal as well as Milk of expenditure around Rs.24.84 Lakhs.</a:t>
            </a:r>
          </a:p>
        </p:txBody>
      </p:sp>
      <p:sp>
        <p:nvSpPr>
          <p:cNvPr id="4" name="Slide Number Placeholder 3">
            <a:extLst>
              <a:ext uri="{FF2B5EF4-FFF2-40B4-BE49-F238E27FC236}">
                <a16:creationId xmlns:a16="http://schemas.microsoft.com/office/drawing/2014/main" id="{FA0BBB7A-F682-4D85-A971-CF0E5FB4158C}"/>
              </a:ext>
            </a:extLst>
          </p:cNvPr>
          <p:cNvSpPr>
            <a:spLocks noGrp="1"/>
          </p:cNvSpPr>
          <p:nvPr>
            <p:ph type="sldNum" sz="quarter" idx="12"/>
          </p:nvPr>
        </p:nvSpPr>
        <p:spPr/>
        <p:txBody>
          <a:bodyPr/>
          <a:lstStyle/>
          <a:p>
            <a:pPr>
              <a:defRPr/>
            </a:pPr>
            <a:fld id="{F81BCA05-A507-4A10-9B85-E79264D9BD23}" type="slidenum">
              <a:rPr lang="en-US" smtClean="0"/>
              <a:pPr>
                <a:defRPr/>
              </a:pPr>
              <a:t>32</a:t>
            </a:fld>
            <a:endParaRPr lang="en-US" dirty="0"/>
          </a:p>
        </p:txBody>
      </p:sp>
    </p:spTree>
    <p:extLst>
      <p:ext uri="{BB962C8B-B14F-4D97-AF65-F5344CB8AC3E}">
        <p14:creationId xmlns:p14="http://schemas.microsoft.com/office/powerpoint/2010/main" val="402768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0C747-82FC-4DC3-84C0-EDD0BC51F9AE}"/>
              </a:ext>
            </a:extLst>
          </p:cNvPr>
          <p:cNvSpPr>
            <a:spLocks noGrp="1"/>
          </p:cNvSpPr>
          <p:nvPr>
            <p:ph type="title"/>
          </p:nvPr>
        </p:nvSpPr>
        <p:spPr/>
        <p:txBody>
          <a:bodyPr>
            <a:normAutofit fontScale="90000"/>
          </a:bodyPr>
          <a:lstStyle/>
          <a:p>
            <a:r>
              <a:rPr lang="en-IN" dirty="0">
                <a:latin typeface="Times New Roman" panose="02020603050405020304" pitchFamily="18" charset="0"/>
                <a:cs typeface="Times New Roman" panose="02020603050405020304" pitchFamily="18" charset="0"/>
              </a:rPr>
              <a:t>New Proposal for Kitchen Devices</a:t>
            </a:r>
            <a:br>
              <a:rPr lang="en-IN"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01428E5-CEB3-4F11-A0F4-FB0365D4DF4A}"/>
              </a:ext>
            </a:extLst>
          </p:cNvPr>
          <p:cNvSpPr>
            <a:spLocks noGrp="1"/>
          </p:cNvSpPr>
          <p:nvPr>
            <p:ph idx="1"/>
          </p:nvPr>
        </p:nvSpPr>
        <p:spPr>
          <a:xfrm>
            <a:off x="76200" y="1219201"/>
            <a:ext cx="9067800" cy="5502274"/>
          </a:xfrm>
        </p:spPr>
        <p:txBody>
          <a:bodyPr>
            <a:normAutofit fontScale="92500" lnSpcReduction="10000"/>
          </a:bodyPr>
          <a:lstStyle/>
          <a:p>
            <a:pPr algn="just"/>
            <a:r>
              <a:rPr lang="en-IN" dirty="0">
                <a:latin typeface="Times New Roman" panose="02020603050405020304" pitchFamily="18" charset="0"/>
                <a:cs typeface="Times New Roman" panose="02020603050405020304" pitchFamily="18" charset="0"/>
              </a:rPr>
              <a:t>At present kitchen devices provided to the schools, the design of which are mostly typical and old. It is therefore buy MDM kitchen devices for schools.</a:t>
            </a:r>
          </a:p>
          <a:p>
            <a:pPr marL="0" indent="0" algn="just">
              <a:buNone/>
            </a:pPr>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The estimated cost of MDM kitchen devices with above stated facility would be approximately 15000 per unit.</a:t>
            </a:r>
          </a:p>
          <a:p>
            <a:pPr marL="0" indent="0" algn="just">
              <a:buNone/>
            </a:pPr>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 It is proposed to purchase30980 MDM kitchen in the schools of MDM. The total estimated cost would be Rs.46.47 crore. If it will be shared with central and state then it can reduce the burden of state.</a:t>
            </a:r>
          </a:p>
          <a:p>
            <a:pPr algn="just"/>
            <a:endParaRPr lang="en-IN"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4399AFA-E727-46D9-8738-38782814C04B}"/>
              </a:ext>
            </a:extLst>
          </p:cNvPr>
          <p:cNvSpPr>
            <a:spLocks noGrp="1"/>
          </p:cNvSpPr>
          <p:nvPr>
            <p:ph type="sldNum" sz="quarter" idx="12"/>
          </p:nvPr>
        </p:nvSpPr>
        <p:spPr/>
        <p:txBody>
          <a:bodyPr/>
          <a:lstStyle/>
          <a:p>
            <a:pPr>
              <a:defRPr/>
            </a:pPr>
            <a:fld id="{0C906C48-8599-486E-A60D-43CBD518604F}" type="slidenum">
              <a:rPr lang="en-US" smtClean="0"/>
              <a:pPr>
                <a:defRPr/>
              </a:pPr>
              <a:t>33</a:t>
            </a:fld>
            <a:endParaRPr lang="en-US" dirty="0"/>
          </a:p>
        </p:txBody>
      </p:sp>
    </p:spTree>
    <p:extLst>
      <p:ext uri="{BB962C8B-B14F-4D97-AF65-F5344CB8AC3E}">
        <p14:creationId xmlns:p14="http://schemas.microsoft.com/office/powerpoint/2010/main" val="2795832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8D9E030-55B5-4D41-8CD1-84499C2DB244}" type="slidenum">
              <a:rPr lang="en-US"/>
              <a:pPr>
                <a:defRPr/>
              </a:pPr>
              <a:t>34</a:t>
            </a:fld>
            <a:endParaRPr lang="en-US" dirty="0"/>
          </a:p>
        </p:txBody>
      </p:sp>
      <p:pic>
        <p:nvPicPr>
          <p:cNvPr id="4" name="Picture 3" descr="Untitled.jpg"/>
          <p:cNvPicPr/>
          <p:nvPr/>
        </p:nvPicPr>
        <p:blipFill>
          <a:blip r:embed="rId2" cstate="print"/>
          <a:stretch>
            <a:fillRect/>
          </a:stretch>
        </p:blipFill>
        <p:spPr>
          <a:xfrm>
            <a:off x="0" y="1151930"/>
            <a:ext cx="9144000" cy="3039070"/>
          </a:xfrm>
          <a:prstGeom prst="rect">
            <a:avLst/>
          </a:prstGeom>
        </p:spPr>
      </p:pic>
      <p:sp>
        <p:nvSpPr>
          <p:cNvPr id="2" name="Rectangle 1">
            <a:extLst>
              <a:ext uri="{FF2B5EF4-FFF2-40B4-BE49-F238E27FC236}">
                <a16:creationId xmlns:a16="http://schemas.microsoft.com/office/drawing/2014/main" id="{B5B501D1-1C1B-4757-8C35-0AF17C9DF97C}"/>
              </a:ext>
            </a:extLst>
          </p:cNvPr>
          <p:cNvSpPr/>
          <p:nvPr/>
        </p:nvSpPr>
        <p:spPr>
          <a:xfrm>
            <a:off x="1371600" y="4765843"/>
            <a:ext cx="7315200" cy="1107996"/>
          </a:xfrm>
          <a:prstGeom prst="rect">
            <a:avLst/>
          </a:prstGeom>
        </p:spPr>
        <p:txBody>
          <a:bodyPr wrap="square">
            <a:spAutoFit/>
          </a:bodyPr>
          <a:lstStyle/>
          <a:p>
            <a:pPr algn="ctr" fontAlgn="auto">
              <a:spcBef>
                <a:spcPct val="50000"/>
              </a:spcBef>
              <a:spcAft>
                <a:spcPts val="0"/>
              </a:spcAft>
              <a:defRPr/>
            </a:pPr>
            <a:r>
              <a:rPr lang="en-US" sz="6600" b="1" dirty="0">
                <a:latin typeface="Monotype Corsiva" panose="03010101010201010101" pitchFamily="66" charset="0"/>
                <a:ea typeface="Tahoma" pitchFamily="34" charset="0"/>
                <a:cs typeface="Tahoma" pitchFamily="34" charset="0"/>
              </a:rPr>
              <a:t>Thank You…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4D81-DB75-47B2-9CB3-6C620B16C862}"/>
              </a:ext>
            </a:extLst>
          </p:cNvPr>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State Government Initiatives</a:t>
            </a:r>
            <a:r>
              <a:rPr lang="en-IN" b="1" dirty="0"/>
              <a:t> </a:t>
            </a:r>
          </a:p>
        </p:txBody>
      </p:sp>
      <p:sp>
        <p:nvSpPr>
          <p:cNvPr id="3" name="Content Placeholder 2">
            <a:extLst>
              <a:ext uri="{FF2B5EF4-FFF2-40B4-BE49-F238E27FC236}">
                <a16:creationId xmlns:a16="http://schemas.microsoft.com/office/drawing/2014/main" id="{FA11D5CD-805E-4B01-A74D-E07FE28F7378}"/>
              </a:ext>
            </a:extLst>
          </p:cNvPr>
          <p:cNvSpPr>
            <a:spLocks noGrp="1"/>
          </p:cNvSpPr>
          <p:nvPr>
            <p:ph sz="half" idx="1"/>
          </p:nvPr>
        </p:nvSpPr>
        <p:spPr>
          <a:xfrm>
            <a:off x="0" y="1143000"/>
            <a:ext cx="9144000" cy="5715000"/>
          </a:xfrm>
        </p:spPr>
        <p:txBody>
          <a:bodyPr>
            <a:normAutofit/>
          </a:bodyPr>
          <a:lstStyle/>
          <a:p>
            <a:pPr lvl="0" algn="just">
              <a:lnSpc>
                <a:spcPct val="150000"/>
              </a:lnSpc>
            </a:pPr>
            <a:r>
              <a:rPr lang="en-US" dirty="0">
                <a:latin typeface="Times New Roman" panose="02020603050405020304" pitchFamily="18" charset="0"/>
                <a:cs typeface="Times New Roman" panose="02020603050405020304" pitchFamily="18" charset="0"/>
              </a:rPr>
              <a:t>Two Time Meal</a:t>
            </a:r>
            <a:endParaRPr lang="en-IN" dirty="0">
              <a:latin typeface="Times New Roman" panose="02020603050405020304" pitchFamily="18" charset="0"/>
              <a:cs typeface="Times New Roman" panose="02020603050405020304" pitchFamily="18" charset="0"/>
            </a:endParaRPr>
          </a:p>
          <a:p>
            <a:pPr algn="just">
              <a:lnSpc>
                <a:spcPct val="150000"/>
              </a:lnSpc>
            </a:pPr>
            <a:r>
              <a:rPr lang="en-US" dirty="0" err="1">
                <a:latin typeface="Times New Roman" panose="02020603050405020304" pitchFamily="18" charset="0"/>
                <a:cs typeface="Times New Roman" panose="02020603050405020304" pitchFamily="18" charset="0"/>
              </a:rPr>
              <a:t>Sukhadi</a:t>
            </a:r>
            <a:r>
              <a:rPr lang="en-US" dirty="0">
                <a:latin typeface="Times New Roman" panose="02020603050405020304" pitchFamily="18" charset="0"/>
                <a:cs typeface="Times New Roman" panose="02020603050405020304" pitchFamily="18" charset="0"/>
              </a:rPr>
              <a:t> Project </a:t>
            </a:r>
            <a:endParaRPr lang="en-IN" dirty="0">
              <a:latin typeface="Times New Roman" panose="02020603050405020304" pitchFamily="18" charset="0"/>
              <a:cs typeface="Times New Roman" panose="02020603050405020304" pitchFamily="18" charset="0"/>
            </a:endParaRPr>
          </a:p>
          <a:p>
            <a:pPr algn="just">
              <a:lnSpc>
                <a:spcPct val="150000"/>
              </a:lnSpc>
            </a:pPr>
            <a:r>
              <a:rPr lang="en-US" dirty="0" err="1">
                <a:latin typeface="Times New Roman" panose="02020603050405020304" pitchFamily="18" charset="0"/>
                <a:cs typeface="Times New Roman" panose="02020603050405020304" pitchFamily="18" charset="0"/>
              </a:rPr>
              <a:t>Dudh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Sanjivani</a:t>
            </a:r>
            <a:r>
              <a:rPr lang="en-US" dirty="0">
                <a:latin typeface="Times New Roman" panose="02020603050405020304" pitchFamily="18" charset="0"/>
                <a:cs typeface="Times New Roman" panose="02020603050405020304" pitchFamily="18" charset="0"/>
              </a:rPr>
              <a:t> Yojana </a:t>
            </a:r>
          </a:p>
          <a:p>
            <a:pPr algn="just">
              <a:lnSpc>
                <a:spcPct val="150000"/>
              </a:lnSpc>
            </a:pPr>
            <a:r>
              <a:rPr lang="en-US" dirty="0" err="1">
                <a:latin typeface="Times New Roman" panose="02020603050405020304" pitchFamily="18" charset="0"/>
                <a:cs typeface="Times New Roman" panose="02020603050405020304" pitchFamily="18" charset="0"/>
              </a:rPr>
              <a:t>Tithi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bhojan</a:t>
            </a:r>
            <a:endParaRPr lang="en-IN"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Anna Triveni Yojana</a:t>
            </a:r>
            <a:endParaRPr lang="en-IN"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Centralized Modern Kitchen In MDM</a:t>
            </a:r>
          </a:p>
          <a:p>
            <a:pPr algn="just">
              <a:lnSpc>
                <a:spcPct val="150000"/>
              </a:lnSpc>
            </a:pPr>
            <a:r>
              <a:rPr lang="en-US" dirty="0">
                <a:latin typeface="Times New Roman" panose="02020603050405020304" pitchFamily="18" charset="0"/>
                <a:cs typeface="Times New Roman" panose="02020603050405020304" pitchFamily="18" charset="0"/>
              </a:rPr>
              <a:t>Website /Mobile Application for AMS</a:t>
            </a:r>
            <a:r>
              <a:rPr lang="en-IN" dirty="0">
                <a:latin typeface="Times New Roman" panose="02020603050405020304" pitchFamily="18" charset="0"/>
                <a:cs typeface="Times New Roman" panose="02020603050405020304" pitchFamily="18" charset="0"/>
              </a:rPr>
              <a:t> and Data collection</a:t>
            </a:r>
          </a:p>
          <a:p>
            <a:pPr algn="just"/>
            <a:endParaRPr lang="en-I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AF06A45-7D84-4244-B689-6F1C00458BF6}"/>
              </a:ext>
            </a:extLst>
          </p:cNvPr>
          <p:cNvSpPr>
            <a:spLocks noGrp="1"/>
          </p:cNvSpPr>
          <p:nvPr>
            <p:ph type="sldNum" sz="quarter" idx="12"/>
          </p:nvPr>
        </p:nvSpPr>
        <p:spPr/>
        <p:txBody>
          <a:bodyPr/>
          <a:lstStyle/>
          <a:p>
            <a:pPr>
              <a:defRPr/>
            </a:pPr>
            <a:fld id="{ED227AEA-D253-4209-8045-01A6677607FC}" type="slidenum">
              <a:rPr lang="en-US" smtClean="0"/>
              <a:pPr>
                <a:defRPr/>
              </a:pPr>
              <a:t>4</a:t>
            </a:fld>
            <a:endParaRPr lang="en-US" dirty="0"/>
          </a:p>
        </p:txBody>
      </p:sp>
    </p:spTree>
    <p:extLst>
      <p:ext uri="{BB962C8B-B14F-4D97-AF65-F5344CB8AC3E}">
        <p14:creationId xmlns:p14="http://schemas.microsoft.com/office/powerpoint/2010/main" val="2275972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4D81-DB75-47B2-9CB3-6C620B16C862}"/>
              </a:ext>
            </a:extLst>
          </p:cNvPr>
          <p:cNvSpPr>
            <a:spLocks noGrp="1"/>
          </p:cNvSpPr>
          <p:nvPr>
            <p:ph type="title"/>
          </p:nvPr>
        </p:nvSpPr>
        <p:spPr>
          <a:xfrm>
            <a:off x="457200" y="136525"/>
            <a:ext cx="8229600" cy="777875"/>
          </a:xfrm>
        </p:spPr>
        <p:txBody>
          <a:bodyPr>
            <a:normAutofit/>
          </a:bodyPr>
          <a:lstStyle/>
          <a:p>
            <a:r>
              <a:rPr lang="en-IN" b="1" dirty="0">
                <a:latin typeface="Times New Roman" panose="02020603050405020304" pitchFamily="18" charset="0"/>
                <a:cs typeface="Times New Roman" panose="02020603050405020304" pitchFamily="18" charset="0"/>
              </a:rPr>
              <a:t>TWO TIME MEAL</a:t>
            </a:r>
          </a:p>
        </p:txBody>
      </p:sp>
      <p:sp>
        <p:nvSpPr>
          <p:cNvPr id="3" name="Content Placeholder 2">
            <a:extLst>
              <a:ext uri="{FF2B5EF4-FFF2-40B4-BE49-F238E27FC236}">
                <a16:creationId xmlns:a16="http://schemas.microsoft.com/office/drawing/2014/main" id="{FA11D5CD-805E-4B01-A74D-E07FE28F7378}"/>
              </a:ext>
            </a:extLst>
          </p:cNvPr>
          <p:cNvSpPr>
            <a:spLocks noGrp="1"/>
          </p:cNvSpPr>
          <p:nvPr>
            <p:ph sz="half" idx="1"/>
          </p:nvPr>
        </p:nvSpPr>
        <p:spPr>
          <a:xfrm>
            <a:off x="0" y="1143000"/>
            <a:ext cx="9144000" cy="5715000"/>
          </a:xfrm>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As per the guideline of Mid Day Meal to provide 450 calories and 700 calories we were giving 180 gram (primary) and 265 gram (upper primary) food grains.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When this food grain is cooked its weight becomes almost double of the food grain approximately 400 grams.</a:t>
            </a:r>
          </a:p>
          <a:p>
            <a:pPr algn="just"/>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students of Primary and Upper Primary can't take this much food intake at a time. </a:t>
            </a:r>
          </a:p>
          <a:p>
            <a:pPr algn="just"/>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After care full consideration Government has decided to divide meal into two parts (1) Breakfast (2) Lunch </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so that children have increase protein &amp; calories level.</a:t>
            </a:r>
            <a:endParaRPr lang="en-IN" dirty="0">
              <a:latin typeface="Times New Roman" panose="02020603050405020304" pitchFamily="18" charset="0"/>
              <a:cs typeface="Times New Roman" panose="02020603050405020304" pitchFamily="18" charset="0"/>
            </a:endParaRPr>
          </a:p>
          <a:p>
            <a:pPr marL="0" indent="0" algn="just">
              <a:buNone/>
            </a:pPr>
            <a:endParaRPr lang="en-IN"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AF06A45-7D84-4244-B689-6F1C00458BF6}"/>
              </a:ext>
            </a:extLst>
          </p:cNvPr>
          <p:cNvSpPr>
            <a:spLocks noGrp="1"/>
          </p:cNvSpPr>
          <p:nvPr>
            <p:ph type="sldNum" sz="quarter" idx="12"/>
          </p:nvPr>
        </p:nvSpPr>
        <p:spPr/>
        <p:txBody>
          <a:bodyPr/>
          <a:lstStyle/>
          <a:p>
            <a:pPr>
              <a:defRPr/>
            </a:pPr>
            <a:fld id="{ED227AEA-D253-4209-8045-01A6677607FC}" type="slidenum">
              <a:rPr lang="en-US" smtClean="0"/>
              <a:pPr>
                <a:defRPr/>
              </a:pPr>
              <a:t>5</a:t>
            </a:fld>
            <a:endParaRPr lang="en-US" dirty="0"/>
          </a:p>
        </p:txBody>
      </p:sp>
    </p:spTree>
    <p:extLst>
      <p:ext uri="{BB962C8B-B14F-4D97-AF65-F5344CB8AC3E}">
        <p14:creationId xmlns:p14="http://schemas.microsoft.com/office/powerpoint/2010/main" val="212357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E4F834-0AF3-4D9F-B323-4F8CDBF07ED0}"/>
              </a:ext>
            </a:extLst>
          </p:cNvPr>
          <p:cNvSpPr>
            <a:spLocks noGrp="1"/>
          </p:cNvSpPr>
          <p:nvPr>
            <p:ph type="sldNum" sz="quarter" idx="12"/>
          </p:nvPr>
        </p:nvSpPr>
        <p:spPr/>
        <p:txBody>
          <a:bodyPr/>
          <a:lstStyle/>
          <a:p>
            <a:pPr>
              <a:defRPr/>
            </a:pPr>
            <a:fld id="{ED227AEA-D253-4209-8045-01A6677607FC}" type="slidenum">
              <a:rPr lang="en-US" smtClean="0"/>
              <a:pPr>
                <a:defRPr/>
              </a:pPr>
              <a:t>6</a:t>
            </a:fld>
            <a:endParaRPr lang="en-US" dirty="0"/>
          </a:p>
        </p:txBody>
      </p:sp>
      <p:sp>
        <p:nvSpPr>
          <p:cNvPr id="10" name="Title 9">
            <a:extLst>
              <a:ext uri="{FF2B5EF4-FFF2-40B4-BE49-F238E27FC236}">
                <a16:creationId xmlns:a16="http://schemas.microsoft.com/office/drawing/2014/main" id="{7299A6BB-A2FB-45D8-B2CB-6D99804B2A0F}"/>
              </a:ext>
            </a:extLst>
          </p:cNvPr>
          <p:cNvSpPr>
            <a:spLocks noGrp="1"/>
          </p:cNvSpPr>
          <p:nvPr>
            <p:ph type="title" idx="4294967295"/>
          </p:nvPr>
        </p:nvSpPr>
        <p:spPr>
          <a:xfrm>
            <a:off x="457200" y="136525"/>
            <a:ext cx="8229600" cy="777875"/>
          </a:xfrm>
        </p:spPr>
        <p:txBody>
          <a:bodyPr/>
          <a:lstStyle/>
          <a:p>
            <a:r>
              <a:rPr lang="en-IN" b="1" dirty="0"/>
              <a:t>WEEKLY MENU </a:t>
            </a:r>
          </a:p>
        </p:txBody>
      </p:sp>
      <p:graphicFrame>
        <p:nvGraphicFramePr>
          <p:cNvPr id="7" name="Table 6">
            <a:extLst>
              <a:ext uri="{FF2B5EF4-FFF2-40B4-BE49-F238E27FC236}">
                <a16:creationId xmlns:a16="http://schemas.microsoft.com/office/drawing/2014/main" id="{788D2448-44AD-4244-9DA0-E88C364051B5}"/>
              </a:ext>
            </a:extLst>
          </p:cNvPr>
          <p:cNvGraphicFramePr>
            <a:graphicFrameLocks noGrp="1"/>
          </p:cNvGraphicFramePr>
          <p:nvPr>
            <p:extLst>
              <p:ext uri="{D42A27DB-BD31-4B8C-83A1-F6EECF244321}">
                <p14:modId xmlns:p14="http://schemas.microsoft.com/office/powerpoint/2010/main" val="1517728648"/>
              </p:ext>
            </p:extLst>
          </p:nvPr>
        </p:nvGraphicFramePr>
        <p:xfrm>
          <a:off x="457200" y="1052514"/>
          <a:ext cx="8305799" cy="3078480"/>
        </p:xfrm>
        <a:graphic>
          <a:graphicData uri="http://schemas.openxmlformats.org/drawingml/2006/table">
            <a:tbl>
              <a:tblPr firstRow="1" bandRow="1">
                <a:tableStyleId>{616DA210-FB5B-4158-B5E0-FEB733F419BA}</a:tableStyleId>
              </a:tblPr>
              <a:tblGrid>
                <a:gridCol w="2056675">
                  <a:extLst>
                    <a:ext uri="{9D8B030D-6E8A-4147-A177-3AD203B41FA5}">
                      <a16:colId xmlns:a16="http://schemas.microsoft.com/office/drawing/2014/main" val="2650868168"/>
                    </a:ext>
                  </a:extLst>
                </a:gridCol>
                <a:gridCol w="2667724">
                  <a:extLst>
                    <a:ext uri="{9D8B030D-6E8A-4147-A177-3AD203B41FA5}">
                      <a16:colId xmlns:a16="http://schemas.microsoft.com/office/drawing/2014/main" val="1199379840"/>
                    </a:ext>
                  </a:extLst>
                </a:gridCol>
                <a:gridCol w="3581400">
                  <a:extLst>
                    <a:ext uri="{9D8B030D-6E8A-4147-A177-3AD203B41FA5}">
                      <a16:colId xmlns:a16="http://schemas.microsoft.com/office/drawing/2014/main" val="684385695"/>
                    </a:ext>
                  </a:extLst>
                </a:gridCol>
              </a:tblGrid>
              <a:tr h="381507">
                <a:tc>
                  <a:txBody>
                    <a:bodyPr/>
                    <a:lstStyle/>
                    <a:p>
                      <a:pPr algn="l"/>
                      <a:r>
                        <a:rPr lang="en-IN" sz="2800" b="1" dirty="0">
                          <a:latin typeface="Times New Roman" panose="02020603050405020304" pitchFamily="18" charset="0"/>
                          <a:cs typeface="Times New Roman" panose="02020603050405020304" pitchFamily="18" charset="0"/>
                        </a:rPr>
                        <a:t>DAY</a:t>
                      </a:r>
                    </a:p>
                  </a:txBody>
                  <a:tcPr anchor="ctr"/>
                </a:tc>
                <a:tc>
                  <a:txBody>
                    <a:bodyPr/>
                    <a:lstStyle/>
                    <a:p>
                      <a:pPr algn="l"/>
                      <a:r>
                        <a:rPr lang="en-IN" sz="2800" b="1" dirty="0">
                          <a:latin typeface="Times New Roman" panose="02020603050405020304" pitchFamily="18" charset="0"/>
                          <a:cs typeface="Times New Roman" panose="02020603050405020304" pitchFamily="18" charset="0"/>
                        </a:rPr>
                        <a:t>BREAK FAST</a:t>
                      </a:r>
                    </a:p>
                  </a:txBody>
                  <a:tcPr anchor="ctr"/>
                </a:tc>
                <a:tc>
                  <a:txBody>
                    <a:bodyPr/>
                    <a:lstStyle/>
                    <a:p>
                      <a:pPr algn="l"/>
                      <a:r>
                        <a:rPr lang="en-IN" sz="2800" b="1" dirty="0">
                          <a:latin typeface="Times New Roman" panose="02020603050405020304" pitchFamily="18" charset="0"/>
                          <a:cs typeface="Times New Roman" panose="02020603050405020304" pitchFamily="18" charset="0"/>
                        </a:rPr>
                        <a:t>LUNCH</a:t>
                      </a:r>
                    </a:p>
                  </a:txBody>
                  <a:tcPr anchor="ctr"/>
                </a:tc>
                <a:extLst>
                  <a:ext uri="{0D108BD9-81ED-4DB2-BD59-A6C34878D82A}">
                    <a16:rowId xmlns:a16="http://schemas.microsoft.com/office/drawing/2014/main" val="3494404912"/>
                  </a:ext>
                </a:extLst>
              </a:tr>
              <a:tr h="398642">
                <a:tc>
                  <a:txBody>
                    <a:bodyPr/>
                    <a:lstStyle/>
                    <a:p>
                      <a:r>
                        <a:rPr lang="en-IN" sz="2200" b="0" dirty="0">
                          <a:latin typeface="Times New Roman" panose="02020603050405020304" pitchFamily="18" charset="0"/>
                          <a:cs typeface="Times New Roman" panose="02020603050405020304" pitchFamily="18" charset="0"/>
                        </a:rPr>
                        <a:t>Monday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kern="1200" dirty="0" err="1">
                          <a:latin typeface="Times New Roman" panose="02020603050405020304" pitchFamily="18" charset="0"/>
                          <a:cs typeface="Times New Roman" panose="02020603050405020304" pitchFamily="18" charset="0"/>
                        </a:rPr>
                        <a:t>Sukhdi</a:t>
                      </a:r>
                      <a:endParaRPr lang="en-IN" sz="2200" b="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effectLst/>
                          <a:latin typeface="Times New Roman" panose="02020603050405020304" pitchFamily="18" charset="0"/>
                          <a:cs typeface="Times New Roman" panose="02020603050405020304" pitchFamily="18" charset="0"/>
                        </a:rPr>
                        <a:t>Vegetable khichdi</a:t>
                      </a:r>
                      <a:endParaRPr lang="en-IN"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79278970"/>
                  </a:ext>
                </a:extLst>
              </a:tr>
              <a:tr h="398642">
                <a:tc>
                  <a:txBody>
                    <a:bodyPr/>
                    <a:lstStyle/>
                    <a:p>
                      <a:r>
                        <a:rPr lang="en-IN" sz="2200" b="0" kern="1200" dirty="0">
                          <a:latin typeface="Times New Roman" panose="02020603050405020304" pitchFamily="18" charset="0"/>
                          <a:cs typeface="Times New Roman" panose="02020603050405020304" pitchFamily="18" charset="0"/>
                        </a:rPr>
                        <a:t>Tuesday</a:t>
                      </a:r>
                      <a:endParaRPr lang="en-IN" sz="2200" b="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l" defTabSz="914400" rtl="0" eaLnBrk="1" latinLnBrk="0" hangingPunct="1">
                        <a:lnSpc>
                          <a:spcPts val="1000"/>
                        </a:lnSpc>
                        <a:spcAft>
                          <a:spcPts val="0"/>
                        </a:spcAft>
                      </a:pPr>
                      <a:r>
                        <a:rPr lang="en-IN" sz="2200" b="0" kern="1200" dirty="0">
                          <a:latin typeface="Times New Roman" panose="02020603050405020304" pitchFamily="18" charset="0"/>
                          <a:cs typeface="Times New Roman" panose="02020603050405020304" pitchFamily="18" charset="0"/>
                        </a:rPr>
                        <a:t>Chana Chat</a:t>
                      </a:r>
                    </a:p>
                    <a:p>
                      <a:pPr marL="0" algn="l" defTabSz="914400" rtl="0" eaLnBrk="1" latinLnBrk="0" hangingPunct="1">
                        <a:lnSpc>
                          <a:spcPts val="1000"/>
                        </a:lnSpc>
                        <a:spcAft>
                          <a:spcPts val="0"/>
                        </a:spcAft>
                      </a:pPr>
                      <a:endParaRPr lang="en-IN" sz="2200" b="0" kern="1200" dirty="0">
                        <a:solidFill>
                          <a:schemeClr val="dk1"/>
                        </a:solidFill>
                        <a:latin typeface="Times New Roman" panose="02020603050405020304" pitchFamily="18" charset="0"/>
                        <a:ea typeface="+mn-ea"/>
                        <a:cs typeface="Times New Roman" panose="02020603050405020304" pitchFamily="18" charset="0"/>
                      </a:endParaRPr>
                    </a:p>
                  </a:txBody>
                  <a:tcPr marL="60478" marR="6047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err="1">
                          <a:effectLst/>
                          <a:latin typeface="Times New Roman" panose="02020603050405020304" pitchFamily="18" charset="0"/>
                          <a:cs typeface="Times New Roman" panose="02020603050405020304" pitchFamily="18" charset="0"/>
                        </a:rPr>
                        <a:t>Thepala</a:t>
                      </a:r>
                      <a:r>
                        <a:rPr lang="en-US" sz="2200" b="0" dirty="0">
                          <a:effectLst/>
                          <a:latin typeface="Times New Roman" panose="02020603050405020304" pitchFamily="18" charset="0"/>
                          <a:cs typeface="Times New Roman" panose="02020603050405020304" pitchFamily="18" charset="0"/>
                        </a:rPr>
                        <a:t> &amp; </a:t>
                      </a:r>
                      <a:r>
                        <a:rPr lang="en-US" sz="2200" b="0" dirty="0" err="1">
                          <a:effectLst/>
                          <a:latin typeface="Times New Roman" panose="02020603050405020304" pitchFamily="18" charset="0"/>
                          <a:cs typeface="Times New Roman" panose="02020603050405020304" pitchFamily="18" charset="0"/>
                        </a:rPr>
                        <a:t>Sukhi</a:t>
                      </a:r>
                      <a:r>
                        <a:rPr lang="en-US" sz="2200" b="0" dirty="0">
                          <a:effectLst/>
                          <a:latin typeface="Times New Roman" panose="02020603050405020304" pitchFamily="18" charset="0"/>
                          <a:cs typeface="Times New Roman" panose="02020603050405020304" pitchFamily="18" charset="0"/>
                        </a:rPr>
                        <a:t> Bhaji</a:t>
                      </a:r>
                      <a:endParaRPr lang="en-IN"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152395987"/>
                  </a:ext>
                </a:extLst>
              </a:tr>
              <a:tr h="398642">
                <a:tc>
                  <a:txBody>
                    <a:bodyPr/>
                    <a:lstStyle/>
                    <a:p>
                      <a:r>
                        <a:rPr lang="en-IN" sz="2200" b="0" kern="1200" dirty="0" err="1">
                          <a:latin typeface="Times New Roman" panose="02020603050405020304" pitchFamily="18" charset="0"/>
                          <a:cs typeface="Times New Roman" panose="02020603050405020304" pitchFamily="18" charset="0"/>
                        </a:rPr>
                        <a:t>WednesDay</a:t>
                      </a:r>
                      <a:endParaRPr lang="en-IN" sz="2200" b="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lnSpc>
                          <a:spcPts val="1000"/>
                        </a:lnSpc>
                        <a:spcAft>
                          <a:spcPts val="0"/>
                        </a:spcAft>
                      </a:pPr>
                      <a:r>
                        <a:rPr lang="en-IN" sz="2200" b="0" kern="1200" dirty="0">
                          <a:latin typeface="Times New Roman" panose="02020603050405020304" pitchFamily="18" charset="0"/>
                          <a:cs typeface="Times New Roman" panose="02020603050405020304" pitchFamily="18" charset="0"/>
                        </a:rPr>
                        <a:t>Mix Dal/ </a:t>
                      </a:r>
                      <a:r>
                        <a:rPr lang="en-IN" sz="2200" b="0" kern="1200" dirty="0" err="1">
                          <a:latin typeface="Times New Roman" panose="02020603050405020304" pitchFamily="18" charset="0"/>
                          <a:cs typeface="Times New Roman" panose="02020603050405020304" pitchFamily="18" charset="0"/>
                        </a:rPr>
                        <a:t>Usal</a:t>
                      </a:r>
                      <a:endParaRPr lang="en-IN" sz="2200" b="0" kern="1200" dirty="0">
                        <a:latin typeface="Times New Roman" panose="02020603050405020304" pitchFamily="18" charset="0"/>
                        <a:cs typeface="Times New Roman" panose="02020603050405020304" pitchFamily="18" charset="0"/>
                      </a:endParaRPr>
                    </a:p>
                    <a:p>
                      <a:pPr algn="just">
                        <a:lnSpc>
                          <a:spcPts val="1000"/>
                        </a:lnSpc>
                        <a:spcAft>
                          <a:spcPts val="0"/>
                        </a:spcAft>
                      </a:pPr>
                      <a:endParaRPr lang="en-IN" sz="2200" b="0" kern="1200" dirty="0">
                        <a:solidFill>
                          <a:schemeClr val="dk1"/>
                        </a:solidFill>
                        <a:latin typeface="Times New Roman" panose="02020603050405020304" pitchFamily="18" charset="0"/>
                        <a:ea typeface="+mn-ea"/>
                        <a:cs typeface="Times New Roman" panose="02020603050405020304" pitchFamily="18" charset="0"/>
                      </a:endParaRPr>
                    </a:p>
                  </a:txBody>
                  <a:tcPr marL="60478" marR="60478"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effectLst/>
                          <a:latin typeface="Times New Roman" panose="02020603050405020304" pitchFamily="18" charset="0"/>
                          <a:cs typeface="Times New Roman" panose="02020603050405020304" pitchFamily="18" charset="0"/>
                        </a:rPr>
                        <a:t>Vegetable </a:t>
                      </a:r>
                      <a:r>
                        <a:rPr lang="en-US" sz="2200" b="0" dirty="0" err="1">
                          <a:effectLst/>
                          <a:latin typeface="Times New Roman" panose="02020603050405020304" pitchFamily="18" charset="0"/>
                          <a:cs typeface="Times New Roman" panose="02020603050405020304" pitchFamily="18" charset="0"/>
                        </a:rPr>
                        <a:t>Pulav</a:t>
                      </a:r>
                      <a:endParaRPr lang="en-IN"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11277706"/>
                  </a:ext>
                </a:extLst>
              </a:tr>
              <a:tr h="398642">
                <a:tc>
                  <a:txBody>
                    <a:bodyPr/>
                    <a:lstStyle/>
                    <a:p>
                      <a:r>
                        <a:rPr lang="en-IN" sz="2200" b="0" dirty="0">
                          <a:latin typeface="Times New Roman" panose="02020603050405020304" pitchFamily="18" charset="0"/>
                          <a:cs typeface="Times New Roman" panose="02020603050405020304" pitchFamily="18" charset="0"/>
                        </a:rPr>
                        <a:t>Thursday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effectLst/>
                          <a:latin typeface="Times New Roman" panose="02020603050405020304" pitchFamily="18" charset="0"/>
                          <a:cs typeface="Times New Roman" panose="02020603050405020304" pitchFamily="18" charset="0"/>
                        </a:rPr>
                        <a:t>Chana Chat</a:t>
                      </a:r>
                      <a:endParaRPr lang="en-IN"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effectLst/>
                          <a:latin typeface="Times New Roman" panose="02020603050405020304" pitchFamily="18" charset="0"/>
                          <a:cs typeface="Times New Roman" panose="02020603050405020304" pitchFamily="18" charset="0"/>
                        </a:rPr>
                        <a:t>Dal </a:t>
                      </a:r>
                      <a:r>
                        <a:rPr lang="en-US" sz="2200" b="0" dirty="0" err="1">
                          <a:effectLst/>
                          <a:latin typeface="Times New Roman" panose="02020603050405020304" pitchFamily="18" charset="0"/>
                          <a:cs typeface="Times New Roman" panose="02020603050405020304" pitchFamily="18" charset="0"/>
                        </a:rPr>
                        <a:t>Dhokli</a:t>
                      </a:r>
                      <a:endParaRPr lang="en-IN"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550607883"/>
                  </a:ext>
                </a:extLst>
              </a:tr>
              <a:tr h="398642">
                <a:tc>
                  <a:txBody>
                    <a:bodyPr/>
                    <a:lstStyle/>
                    <a:p>
                      <a:r>
                        <a:rPr lang="en-IN" sz="2200" b="0" dirty="0">
                          <a:latin typeface="Times New Roman" panose="02020603050405020304" pitchFamily="18" charset="0"/>
                          <a:cs typeface="Times New Roman" panose="02020603050405020304" pitchFamily="18" charset="0"/>
                        </a:rPr>
                        <a:t>Friday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err="1">
                          <a:effectLst/>
                          <a:latin typeface="Times New Roman" panose="02020603050405020304" pitchFamily="18" charset="0"/>
                          <a:cs typeface="Times New Roman" panose="02020603050405020304" pitchFamily="18" charset="0"/>
                        </a:rPr>
                        <a:t>Muthiya</a:t>
                      </a:r>
                      <a:endParaRPr lang="en-IN"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effectLst/>
                          <a:latin typeface="Times New Roman" panose="02020603050405020304" pitchFamily="18" charset="0"/>
                          <a:cs typeface="Times New Roman" panose="02020603050405020304" pitchFamily="18" charset="0"/>
                        </a:rPr>
                        <a:t>Dal-Bhat</a:t>
                      </a:r>
                      <a:endParaRPr lang="en-IN"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44576767"/>
                  </a:ext>
                </a:extLst>
              </a:tr>
              <a:tr h="398642">
                <a:tc>
                  <a:txBody>
                    <a:bodyPr/>
                    <a:lstStyle/>
                    <a:p>
                      <a:r>
                        <a:rPr lang="en-IN" sz="2200" b="0" dirty="0">
                          <a:latin typeface="Times New Roman" panose="02020603050405020304" pitchFamily="18" charset="0"/>
                          <a:cs typeface="Times New Roman" panose="02020603050405020304" pitchFamily="18" charset="0"/>
                        </a:rPr>
                        <a:t>Saturday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effectLst/>
                          <a:latin typeface="Times New Roman" panose="02020603050405020304" pitchFamily="18" charset="0"/>
                          <a:cs typeface="Times New Roman" panose="02020603050405020304" pitchFamily="18" charset="0"/>
                        </a:rPr>
                        <a:t>Chana Chat</a:t>
                      </a:r>
                      <a:endParaRPr lang="en-IN"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effectLst/>
                          <a:latin typeface="Times New Roman" panose="02020603050405020304" pitchFamily="18" charset="0"/>
                          <a:cs typeface="Times New Roman" panose="02020603050405020304" pitchFamily="18" charset="0"/>
                        </a:rPr>
                        <a:t>Vegetable </a:t>
                      </a:r>
                      <a:r>
                        <a:rPr lang="en-US" sz="2200" b="0" dirty="0" err="1">
                          <a:effectLst/>
                          <a:latin typeface="Times New Roman" panose="02020603050405020304" pitchFamily="18" charset="0"/>
                          <a:cs typeface="Times New Roman" panose="02020603050405020304" pitchFamily="18" charset="0"/>
                        </a:rPr>
                        <a:t>Pulav</a:t>
                      </a:r>
                      <a:endParaRPr lang="en-IN"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68685842"/>
                  </a:ext>
                </a:extLst>
              </a:tr>
            </a:tbl>
          </a:graphicData>
        </a:graphic>
      </p:graphicFrame>
      <p:pic>
        <p:nvPicPr>
          <p:cNvPr id="15" name="Picture 14">
            <a:extLst>
              <a:ext uri="{FF2B5EF4-FFF2-40B4-BE49-F238E27FC236}">
                <a16:creationId xmlns:a16="http://schemas.microsoft.com/office/drawing/2014/main" id="{D451E5F2-D6DC-42BE-87BD-1F143A5509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778" b="12222"/>
          <a:stretch/>
        </p:blipFill>
        <p:spPr>
          <a:xfrm>
            <a:off x="457200" y="4269108"/>
            <a:ext cx="2133600" cy="2319728"/>
          </a:xfrm>
          <a:prstGeom prst="rect">
            <a:avLst/>
          </a:prstGeom>
        </p:spPr>
      </p:pic>
      <p:pic>
        <p:nvPicPr>
          <p:cNvPr id="17" name="Picture 16">
            <a:extLst>
              <a:ext uri="{FF2B5EF4-FFF2-40B4-BE49-F238E27FC236}">
                <a16:creationId xmlns:a16="http://schemas.microsoft.com/office/drawing/2014/main" id="{BCA17CC5-0E95-44E8-A39F-60ADD9D42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67" r="20000" b="17778"/>
          <a:stretch/>
        </p:blipFill>
        <p:spPr>
          <a:xfrm>
            <a:off x="3048000" y="4269108"/>
            <a:ext cx="2819400" cy="2319728"/>
          </a:xfrm>
          <a:prstGeom prst="rect">
            <a:avLst/>
          </a:prstGeom>
        </p:spPr>
      </p:pic>
      <p:pic>
        <p:nvPicPr>
          <p:cNvPr id="19" name="Picture 18">
            <a:extLst>
              <a:ext uri="{FF2B5EF4-FFF2-40B4-BE49-F238E27FC236}">
                <a16:creationId xmlns:a16="http://schemas.microsoft.com/office/drawing/2014/main" id="{CC3C5C9C-D9F9-47E2-B6D2-030CC98A9C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08" t="4883" r="13513"/>
          <a:stretch/>
        </p:blipFill>
        <p:spPr>
          <a:xfrm>
            <a:off x="6002719" y="4269107"/>
            <a:ext cx="2819400" cy="2319729"/>
          </a:xfrm>
          <a:prstGeom prst="rect">
            <a:avLst/>
          </a:prstGeom>
        </p:spPr>
      </p:pic>
    </p:spTree>
    <p:extLst>
      <p:ext uri="{BB962C8B-B14F-4D97-AF65-F5344CB8AC3E}">
        <p14:creationId xmlns:p14="http://schemas.microsoft.com/office/powerpoint/2010/main" val="356476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00100"/>
            <a:ext cx="8229600" cy="1143000"/>
          </a:xfrm>
        </p:spPr>
        <p:txBody>
          <a:bodyPr>
            <a:noAutofit/>
          </a:bodyPr>
          <a:lstStyle/>
          <a:p>
            <a:r>
              <a:rPr lang="en-US" sz="4000" b="1" dirty="0">
                <a:latin typeface="Times New Roman" panose="02020603050405020304" pitchFamily="18" charset="0"/>
                <a:cs typeface="Times New Roman" panose="02020603050405020304" pitchFamily="18" charset="0"/>
              </a:rPr>
              <a:t>	  SUKHDI </a:t>
            </a:r>
            <a:br>
              <a:rPr lang="en-US" sz="40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4800" b="1"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0" y="1028700"/>
            <a:ext cx="5181600" cy="5829300"/>
          </a:xfrm>
        </p:spPr>
        <p:txBody>
          <a:bodyPr>
            <a:noAutofit/>
          </a:bodyPr>
          <a:lstStyle/>
          <a:p>
            <a:r>
              <a:rPr lang="en-US" dirty="0">
                <a:latin typeface="Times New Roman" panose="02020603050405020304" pitchFamily="18" charset="0"/>
                <a:cs typeface="Times New Roman" panose="02020603050405020304" pitchFamily="18" charset="0"/>
              </a:rPr>
              <a:t>It aims to enhance calorie and protein intake by students.</a:t>
            </a:r>
          </a:p>
          <a:p>
            <a:r>
              <a:rPr lang="en-US" dirty="0" err="1">
                <a:latin typeface="Times New Roman" panose="02020603050405020304" pitchFamily="18" charset="0"/>
                <a:cs typeface="Times New Roman" panose="02020603050405020304" pitchFamily="18" charset="0"/>
              </a:rPr>
              <a:t>Sukhdi</a:t>
            </a:r>
            <a:r>
              <a:rPr lang="en-US" dirty="0">
                <a:latin typeface="Times New Roman" panose="02020603050405020304" pitchFamily="18" charset="0"/>
                <a:cs typeface="Times New Roman" panose="02020603050405020304" pitchFamily="18" charset="0"/>
              </a:rPr>
              <a:t> recipe is being served once  a week and is approved by the CFTRI (Central Food Technological Research Institute) &amp; nutrition experts</a:t>
            </a:r>
          </a:p>
          <a:p>
            <a:r>
              <a:rPr lang="en-US" dirty="0">
                <a:latin typeface="Times New Roman" panose="02020603050405020304" pitchFamily="18" charset="0"/>
                <a:cs typeface="Times New Roman" panose="02020603050405020304" pitchFamily="18" charset="0"/>
              </a:rPr>
              <a:t>It is prepared using wheat, jaggery and oil.</a:t>
            </a:r>
          </a:p>
          <a:p>
            <a:r>
              <a:rPr lang="en-US" dirty="0">
                <a:latin typeface="Times New Roman" panose="02020603050405020304" pitchFamily="18" charset="0"/>
                <a:cs typeface="Times New Roman" panose="02020603050405020304" pitchFamily="18" charset="0"/>
              </a:rPr>
              <a:t>Provision of Rs. 3827.55 </a:t>
            </a:r>
            <a:r>
              <a:rPr lang="en-US" dirty="0" err="1">
                <a:latin typeface="Times New Roman" panose="02020603050405020304" pitchFamily="18" charset="0"/>
                <a:cs typeface="Times New Roman" panose="02020603050405020304" pitchFamily="18" charset="0"/>
              </a:rPr>
              <a:t>lakh</a:t>
            </a:r>
            <a:r>
              <a:rPr lang="en-US" dirty="0">
                <a:latin typeface="Times New Roman" panose="02020603050405020304" pitchFamily="18" charset="0"/>
                <a:cs typeface="Times New Roman" panose="02020603050405020304" pitchFamily="18" charset="0"/>
              </a:rPr>
              <a:t> has been made in 2017-18 </a:t>
            </a:r>
            <a:endParaRPr lang="gu-IN" dirty="0">
              <a:latin typeface="Times New Roman" panose="02020603050405020304"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181600" y="1219199"/>
            <a:ext cx="3962400" cy="3962401"/>
          </a:xfrm>
          <a:prstGeom prst="rect">
            <a:avLst/>
          </a:prstGeom>
          <a:noFill/>
          <a:ln w="9525">
            <a:noFill/>
            <a:miter lim="800000"/>
            <a:headEnd/>
            <a:tailEnd/>
          </a:ln>
        </p:spPr>
      </p:pic>
    </p:spTree>
    <p:extLst>
      <p:ext uri="{BB962C8B-B14F-4D97-AF65-F5344CB8AC3E}">
        <p14:creationId xmlns:p14="http://schemas.microsoft.com/office/powerpoint/2010/main" val="350480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869" y="457200"/>
            <a:ext cx="8229600" cy="838200"/>
          </a:xfrm>
        </p:spPr>
        <p:txBody>
          <a:bodyPr>
            <a:noAutofit/>
          </a:bodyPr>
          <a:lstStyle/>
          <a:p>
            <a:br>
              <a:rPr lang="en-US" sz="28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DUDH SANJIVANI YOJANA </a:t>
            </a:r>
            <a:br>
              <a:rPr lang="en-US" sz="36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-Milk in MDM</a:t>
            </a:r>
            <a:br>
              <a:rPr lang="en-US" sz="36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p>
        </p:txBody>
      </p:sp>
      <p:sp>
        <p:nvSpPr>
          <p:cNvPr id="5" name="Content Placeholder 4"/>
          <p:cNvSpPr>
            <a:spLocks noGrp="1"/>
          </p:cNvSpPr>
          <p:nvPr>
            <p:ph sz="half" idx="1"/>
          </p:nvPr>
        </p:nvSpPr>
        <p:spPr>
          <a:xfrm>
            <a:off x="-1" y="1295400"/>
            <a:ext cx="4997669" cy="5257800"/>
          </a:xfrm>
        </p:spPr>
        <p:txBody>
          <a:bodyPr>
            <a:noAutofit/>
          </a:bodyPr>
          <a:lstStyle/>
          <a:p>
            <a:pPr algn="just"/>
            <a:r>
              <a:rPr lang="en-US" dirty="0">
                <a:latin typeface="Times New Roman" panose="02020603050405020304" pitchFamily="18" charset="0"/>
                <a:cs typeface="Times New Roman" panose="02020603050405020304" pitchFamily="18" charset="0"/>
              </a:rPr>
              <a:t>In this scheme 200 ml. flavored milk is served 5 days in a week to primary school children.</a:t>
            </a:r>
          </a:p>
          <a:p>
            <a:pPr algn="just"/>
            <a:r>
              <a:rPr lang="en-US" dirty="0">
                <a:latin typeface="Times New Roman" panose="02020603050405020304" pitchFamily="18" charset="0"/>
                <a:cs typeface="Times New Roman" panose="02020603050405020304" pitchFamily="18" charset="0"/>
              </a:rPr>
              <a:t>Currently 26 blocks of 12 Districts get the benefit of this scheme </a:t>
            </a:r>
          </a:p>
          <a:p>
            <a:r>
              <a:rPr lang="en-US" dirty="0">
                <a:latin typeface="Times New Roman" panose="02020603050405020304" pitchFamily="18" charset="0"/>
                <a:cs typeface="Times New Roman" panose="02020603050405020304" pitchFamily="18" charset="0"/>
              </a:rPr>
              <a:t>MDM centers :  3748</a:t>
            </a:r>
          </a:p>
          <a:p>
            <a:r>
              <a:rPr lang="en-US" dirty="0">
                <a:latin typeface="Times New Roman" panose="02020603050405020304" pitchFamily="18" charset="0"/>
                <a:cs typeface="Times New Roman" panose="02020603050405020304" pitchFamily="18" charset="0"/>
              </a:rPr>
              <a:t>Beneficiary  : 4.81 lakh</a:t>
            </a:r>
          </a:p>
          <a:p>
            <a:r>
              <a:rPr lang="en-IN" dirty="0">
                <a:latin typeface="Times New Roman" panose="02020603050405020304" pitchFamily="18" charset="0"/>
                <a:cs typeface="Times New Roman" panose="02020603050405020304" pitchFamily="18" charset="0"/>
              </a:rPr>
              <a:t>Provision : 90 crore in 2017-18 </a:t>
            </a:r>
            <a:endParaRPr lang="gu-IN" dirty="0">
              <a:latin typeface="Times New Roman" panose="02020603050405020304" pitchFamily="18" charset="0"/>
            </a:endParaRPr>
          </a:p>
        </p:txBody>
      </p:sp>
      <p:pic>
        <p:nvPicPr>
          <p:cNvPr id="6" name="Picture 5" descr="C:\Users\admin\Desktop\Shagun Portal\20160829_103208.jpg"/>
          <p:cNvPicPr/>
          <p:nvPr/>
        </p:nvPicPr>
        <p:blipFill>
          <a:blip r:embed="rId2" cstate="print"/>
          <a:srcRect/>
          <a:stretch>
            <a:fillRect/>
          </a:stretch>
        </p:blipFill>
        <p:spPr bwMode="auto">
          <a:xfrm>
            <a:off x="5105400" y="3962400"/>
            <a:ext cx="3733800" cy="2667000"/>
          </a:xfrm>
          <a:prstGeom prst="rect">
            <a:avLst/>
          </a:prstGeom>
          <a:noFill/>
          <a:ln w="9525">
            <a:noFill/>
            <a:miter lim="800000"/>
            <a:headEnd/>
            <a:tailEnd/>
          </a:ln>
        </p:spPr>
      </p:pic>
      <p:pic>
        <p:nvPicPr>
          <p:cNvPr id="38913" name="Picture 1"/>
          <p:cNvPicPr>
            <a:picLocks noChangeAspect="1" noChangeArrowheads="1"/>
          </p:cNvPicPr>
          <p:nvPr/>
        </p:nvPicPr>
        <p:blipFill>
          <a:blip r:embed="rId3" cstate="print"/>
          <a:srcRect/>
          <a:stretch>
            <a:fillRect/>
          </a:stretch>
        </p:blipFill>
        <p:spPr bwMode="auto">
          <a:xfrm>
            <a:off x="5105400" y="1295400"/>
            <a:ext cx="3733800" cy="2667000"/>
          </a:xfrm>
          <a:prstGeom prst="rect">
            <a:avLst/>
          </a:prstGeom>
          <a:noFill/>
          <a:ln w="9525">
            <a:noFill/>
            <a:miter lim="800000"/>
            <a:headEnd/>
            <a:tailEnd/>
          </a:ln>
        </p:spPr>
      </p:pic>
    </p:spTree>
    <p:extLst>
      <p:ext uri="{BB962C8B-B14F-4D97-AF65-F5344CB8AC3E}">
        <p14:creationId xmlns:p14="http://schemas.microsoft.com/office/powerpoint/2010/main" val="2056369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1555F0-C2CE-445C-8F85-5098C85F55C6}"/>
              </a:ext>
            </a:extLst>
          </p:cNvPr>
          <p:cNvSpPr>
            <a:spLocks noGrp="1"/>
          </p:cNvSpPr>
          <p:nvPr>
            <p:ph type="title"/>
          </p:nvPr>
        </p:nvSpPr>
        <p:spPr>
          <a:xfrm>
            <a:off x="152399" y="533400"/>
            <a:ext cx="8741979" cy="45719"/>
          </a:xfrm>
        </p:spPr>
        <p:txBody>
          <a:bodyPr>
            <a:normAutofit fontScale="90000"/>
          </a:bodyPr>
          <a:lstStyle/>
          <a:p>
            <a:br>
              <a:rPr lang="en-IN" b="1" dirty="0">
                <a:latin typeface="Times New Roman" panose="02020603050405020304" pitchFamily="18" charset="0"/>
                <a:cs typeface="Times New Roman" panose="02020603050405020304" pitchFamily="18" charset="0"/>
              </a:rPr>
            </a:br>
            <a:r>
              <a:rPr lang="en-IN" b="1" dirty="0" err="1">
                <a:latin typeface="Times New Roman" panose="02020603050405020304" pitchFamily="18" charset="0"/>
                <a:cs typeface="Times New Roman" panose="02020603050405020304" pitchFamily="18" charset="0"/>
              </a:rPr>
              <a:t>Tithi</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bhojan</a:t>
            </a:r>
            <a:r>
              <a:rPr lang="en-IN" b="1" dirty="0">
                <a:latin typeface="Times New Roman" panose="02020603050405020304" pitchFamily="18" charset="0"/>
                <a:cs typeface="Times New Roman" panose="02020603050405020304" pitchFamily="18" charset="0"/>
              </a:rPr>
              <a:t> </a:t>
            </a:r>
            <a:br>
              <a:rPr lang="en-IN"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An approach with Community participation</a:t>
            </a:r>
            <a:r>
              <a:rPr lang="en-IN" sz="2700" b="1" dirty="0">
                <a:latin typeface="Times New Roman" panose="02020603050405020304" pitchFamily="18" charset="0"/>
                <a:cs typeface="Times New Roman" panose="02020603050405020304" pitchFamily="18" charset="0"/>
              </a:rPr>
              <a:t> </a:t>
            </a:r>
            <a:br>
              <a:rPr lang="en-IN" b="1"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2FE691-36E6-4DB3-8200-D62A2577463D}"/>
              </a:ext>
            </a:extLst>
          </p:cNvPr>
          <p:cNvSpPr>
            <a:spLocks noGrp="1"/>
          </p:cNvSpPr>
          <p:nvPr>
            <p:ph idx="1"/>
          </p:nvPr>
        </p:nvSpPr>
        <p:spPr>
          <a:xfrm>
            <a:off x="173420" y="1417638"/>
            <a:ext cx="8970580" cy="5440362"/>
          </a:xfrm>
        </p:spPr>
        <p:txBody>
          <a:bodyPr>
            <a:normAutofit fontScale="85000" lnSpcReduction="10000"/>
          </a:bodyPr>
          <a:lstStyle/>
          <a:p>
            <a:pPr lvl="0" algn="just"/>
            <a:r>
              <a:rPr lang="en-US" dirty="0">
                <a:latin typeface="Times New Roman" panose="02020603050405020304" pitchFamily="18" charset="0"/>
                <a:cs typeface="Times New Roman" panose="02020603050405020304" pitchFamily="18" charset="0"/>
              </a:rPr>
              <a:t>Birth The State Government has initiated the concept of Public Participation in the scheme through the concept of “</a:t>
            </a:r>
            <a:r>
              <a:rPr lang="en-US" dirty="0" err="1">
                <a:latin typeface="Times New Roman" panose="02020603050405020304" pitchFamily="18" charset="0"/>
                <a:cs typeface="Times New Roman" panose="02020603050405020304" pitchFamily="18" charset="0"/>
              </a:rPr>
              <a:t>TithiBhojan</a:t>
            </a:r>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The Villagers sponsor the food with sweets for children on various occasions and provide utensil for MDM centers. </a:t>
            </a:r>
            <a:endParaRPr lang="en-IN" dirty="0">
              <a:latin typeface="Times New Roman" panose="02020603050405020304" pitchFamily="18" charset="0"/>
              <a:cs typeface="Times New Roman" panose="02020603050405020304" pitchFamily="18" charset="0"/>
            </a:endParaRPr>
          </a:p>
          <a:p>
            <a:pPr lvl="0" algn="just"/>
            <a:r>
              <a:rPr lang="en-US" dirty="0">
                <a:latin typeface="Times New Roman" panose="02020603050405020304" pitchFamily="18" charset="0"/>
                <a:cs typeface="Times New Roman" panose="02020603050405020304" pitchFamily="18" charset="0"/>
              </a:rPr>
              <a:t>It is customary in Gujarat to host public dinner on festival days or social occasions like</a:t>
            </a:r>
            <a:endParaRPr lang="en-IN" dirty="0">
              <a:latin typeface="Times New Roman" panose="02020603050405020304" pitchFamily="18" charset="0"/>
              <a:cs typeface="Times New Roman" panose="02020603050405020304" pitchFamily="18" charset="0"/>
            </a:endParaRPr>
          </a:p>
          <a:p>
            <a:pPr marL="803275" lvl="0" indent="95250" algn="just">
              <a:buFont typeface="Wingdings" panose="05000000000000000000" pitchFamily="2" charset="2"/>
              <a:buChar char="§"/>
              <a:tabLst>
                <a:tab pos="898525" algn="l"/>
              </a:tabLst>
            </a:pPr>
            <a:r>
              <a:rPr lang="en-US" dirty="0">
                <a:latin typeface="Times New Roman" panose="02020603050405020304" pitchFamily="18" charset="0"/>
                <a:cs typeface="Times New Roman" panose="02020603050405020304" pitchFamily="18" charset="0"/>
              </a:rPr>
              <a:t> Marriage anniversary</a:t>
            </a:r>
            <a:endParaRPr lang="en-IN" dirty="0">
              <a:latin typeface="Times New Roman" panose="02020603050405020304" pitchFamily="18" charset="0"/>
              <a:cs typeface="Times New Roman" panose="02020603050405020304" pitchFamily="18" charset="0"/>
            </a:endParaRPr>
          </a:p>
          <a:p>
            <a:pPr marL="803275" lvl="0" indent="95250" algn="just">
              <a:buFont typeface="Wingdings" panose="05000000000000000000" pitchFamily="2" charset="2"/>
              <a:buChar char="§"/>
              <a:tabLst>
                <a:tab pos="898525" algn="l"/>
              </a:tabLst>
            </a:pPr>
            <a:r>
              <a:rPr lang="en-US" dirty="0">
                <a:latin typeface="Times New Roman" panose="02020603050405020304" pitchFamily="18" charset="0"/>
                <a:cs typeface="Times New Roman" panose="02020603050405020304" pitchFamily="18" charset="0"/>
              </a:rPr>
              <a:t> Birth Anniversary</a:t>
            </a:r>
            <a:endParaRPr lang="en-IN" dirty="0">
              <a:latin typeface="Times New Roman" panose="02020603050405020304" pitchFamily="18" charset="0"/>
              <a:cs typeface="Times New Roman" panose="02020603050405020304" pitchFamily="18" charset="0"/>
            </a:endParaRPr>
          </a:p>
          <a:p>
            <a:pPr marL="803275" lvl="0" indent="95250" algn="just">
              <a:buFont typeface="Wingdings" panose="05000000000000000000" pitchFamily="2" charset="2"/>
              <a:buChar char="§"/>
              <a:tabLst>
                <a:tab pos="898525" algn="l"/>
              </a:tabLst>
            </a:pPr>
            <a:r>
              <a:rPr lang="en-US" dirty="0">
                <a:latin typeface="Times New Roman" panose="02020603050405020304" pitchFamily="18" charset="0"/>
                <a:cs typeface="Times New Roman" panose="02020603050405020304" pitchFamily="18" charset="0"/>
              </a:rPr>
              <a:t> Death anniversary</a:t>
            </a:r>
            <a:endParaRPr lang="en-IN" dirty="0">
              <a:latin typeface="Times New Roman" panose="02020603050405020304" pitchFamily="18" charset="0"/>
              <a:cs typeface="Times New Roman" panose="02020603050405020304" pitchFamily="18" charset="0"/>
            </a:endParaRPr>
          </a:p>
          <a:p>
            <a:pPr marL="803275" lvl="0" indent="95250" algn="just">
              <a:buFont typeface="Wingdings" panose="05000000000000000000" pitchFamily="2" charset="2"/>
              <a:buChar char="§"/>
              <a:tabLst>
                <a:tab pos="898525" algn="l"/>
              </a:tabLst>
            </a:pPr>
            <a:r>
              <a:rPr lang="en-US" dirty="0">
                <a:latin typeface="Times New Roman" panose="02020603050405020304" pitchFamily="18" charset="0"/>
                <a:cs typeface="Times New Roman" panose="02020603050405020304" pitchFamily="18" charset="0"/>
              </a:rPr>
              <a:t> Any special occasion like any educational or social achievement like ranking first in school, promotion etc.</a:t>
            </a:r>
            <a:endParaRPr lang="en-IN" dirty="0">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CFB5816-3882-4D89-BE61-EDB2F81D705E}"/>
              </a:ext>
            </a:extLst>
          </p:cNvPr>
          <p:cNvSpPr>
            <a:spLocks noGrp="1"/>
          </p:cNvSpPr>
          <p:nvPr>
            <p:ph type="sldNum" sz="quarter" idx="12"/>
          </p:nvPr>
        </p:nvSpPr>
        <p:spPr/>
        <p:txBody>
          <a:bodyPr/>
          <a:lstStyle/>
          <a:p>
            <a:pPr>
              <a:defRPr/>
            </a:pPr>
            <a:fld id="{ED227AEA-D253-4209-8045-01A6677607FC}" type="slidenum">
              <a:rPr lang="en-US" smtClean="0"/>
              <a:pPr>
                <a:defRPr/>
              </a:pPr>
              <a:t>9</a:t>
            </a:fld>
            <a:endParaRPr lang="en-US" dirty="0"/>
          </a:p>
        </p:txBody>
      </p:sp>
    </p:spTree>
    <p:extLst>
      <p:ext uri="{BB962C8B-B14F-4D97-AF65-F5344CB8AC3E}">
        <p14:creationId xmlns:p14="http://schemas.microsoft.com/office/powerpoint/2010/main" val="1273253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5183</TotalTime>
  <Words>1560</Words>
  <Application>Microsoft Office PowerPoint</Application>
  <PresentationFormat>On-screen Show (4:3)</PresentationFormat>
  <Paragraphs>362</Paragraphs>
  <Slides>34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Monotype Corsiva</vt:lpstr>
      <vt:lpstr>Shruti</vt:lpstr>
      <vt:lpstr>Tahoma</vt:lpstr>
      <vt:lpstr>Times New Roman</vt:lpstr>
      <vt:lpstr>Wingdings</vt:lpstr>
      <vt:lpstr>Office Theme</vt:lpstr>
      <vt:lpstr>Annual Work Plan &amp; Budget Mid Day Meal Scheme 2018-19</vt:lpstr>
      <vt:lpstr>Index</vt:lpstr>
      <vt:lpstr>             Introduction</vt:lpstr>
      <vt:lpstr>State Government Initiatives </vt:lpstr>
      <vt:lpstr>TWO TIME MEAL</vt:lpstr>
      <vt:lpstr>WEEKLY MENU </vt:lpstr>
      <vt:lpstr>   SUKHDI    </vt:lpstr>
      <vt:lpstr> DUDH SANJIVANI YOJANA  -Milk in MDM   </vt:lpstr>
      <vt:lpstr> Tithi bhojan  -An approach with Community participation  </vt:lpstr>
      <vt:lpstr>How Tithi Bhojan Yojana works</vt:lpstr>
      <vt:lpstr>Contribution Of Donars In Tithibhojan Yojana</vt:lpstr>
      <vt:lpstr>Impact or Benefits</vt:lpstr>
      <vt:lpstr>PowerPoint Presentation</vt:lpstr>
      <vt:lpstr>  “ ANNA  TRIVENI YOJANA”  - Free food grain to Tribal Girls under Mid Day Meal   </vt:lpstr>
      <vt:lpstr>Centralized Modern Kitchen in MDM  </vt:lpstr>
      <vt:lpstr>PowerPoint Presentation</vt:lpstr>
      <vt:lpstr>  NGO PARTICIPATION     </vt:lpstr>
      <vt:lpstr>PowerPoint Presentation</vt:lpstr>
      <vt:lpstr>Website/Mobile Application for AMS and Data collection </vt:lpstr>
      <vt:lpstr>SCHOOL HEALTH PROGRAMME </vt:lpstr>
      <vt:lpstr> </vt:lpstr>
      <vt:lpstr>PowerPoint Presentation</vt:lpstr>
      <vt:lpstr>Coverage against  PAB Approved Analysis during last 3 yrs </vt:lpstr>
      <vt:lpstr>PowerPoint Presentation</vt:lpstr>
      <vt:lpstr> Inspection of MDM Centres And  Coverage of MDM </vt:lpstr>
      <vt:lpstr>MDM for Std. 12 students of Model day school </vt:lpstr>
      <vt:lpstr> </vt:lpstr>
      <vt:lpstr>PowerPoint Presentation</vt:lpstr>
      <vt:lpstr>Annual Work Plan &amp; Budget: 2018-19  </vt:lpstr>
      <vt:lpstr> </vt:lpstr>
      <vt:lpstr>COOCK-CUM-HELPERS</vt:lpstr>
      <vt:lpstr>Draught</vt:lpstr>
      <vt:lpstr>New Proposal for Kitchen Devices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VNN.R9</dc:creator>
  <cp:lastModifiedBy>Sunilkumar</cp:lastModifiedBy>
  <cp:revision>948</cp:revision>
  <dcterms:created xsi:type="dcterms:W3CDTF">2011-07-16T09:14:54Z</dcterms:created>
  <dcterms:modified xsi:type="dcterms:W3CDTF">2018-06-04T06:18:14Z</dcterms:modified>
</cp:coreProperties>
</file>